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1" r:id="rId1"/>
  </p:sldMasterIdLst>
  <p:notesMasterIdLst>
    <p:notesMasterId r:id="rId51"/>
  </p:notesMasterIdLst>
  <p:handoutMasterIdLst>
    <p:handoutMasterId r:id="rId52"/>
  </p:handoutMasterIdLst>
  <p:sldIdLst>
    <p:sldId id="286" r:id="rId2"/>
    <p:sldId id="256" r:id="rId3"/>
    <p:sldId id="332" r:id="rId4"/>
    <p:sldId id="267" r:id="rId5"/>
    <p:sldId id="331" r:id="rId6"/>
    <p:sldId id="266" r:id="rId7"/>
    <p:sldId id="304" r:id="rId8"/>
    <p:sldId id="330" r:id="rId9"/>
    <p:sldId id="270" r:id="rId10"/>
    <p:sldId id="269" r:id="rId11"/>
    <p:sldId id="287" r:id="rId12"/>
    <p:sldId id="305" r:id="rId13"/>
    <p:sldId id="307" r:id="rId14"/>
    <p:sldId id="306" r:id="rId15"/>
    <p:sldId id="292" r:id="rId16"/>
    <p:sldId id="309" r:id="rId17"/>
    <p:sldId id="308" r:id="rId18"/>
    <p:sldId id="259" r:id="rId19"/>
    <p:sldId id="268" r:id="rId20"/>
    <p:sldId id="271" r:id="rId21"/>
    <p:sldId id="260" r:id="rId22"/>
    <p:sldId id="272" r:id="rId23"/>
    <p:sldId id="302" r:id="rId24"/>
    <p:sldId id="273" r:id="rId25"/>
    <p:sldId id="278" r:id="rId26"/>
    <p:sldId id="322" r:id="rId27"/>
    <p:sldId id="279" r:id="rId28"/>
    <p:sldId id="280" r:id="rId29"/>
    <p:sldId id="321" r:id="rId30"/>
    <p:sldId id="294" r:id="rId31"/>
    <p:sldId id="323" r:id="rId32"/>
    <p:sldId id="282" r:id="rId33"/>
    <p:sldId id="324" r:id="rId34"/>
    <p:sldId id="320" r:id="rId35"/>
    <p:sldId id="261" r:id="rId36"/>
    <p:sldId id="264" r:id="rId37"/>
    <p:sldId id="283" r:id="rId38"/>
    <p:sldId id="265" r:id="rId39"/>
    <p:sldId id="262" r:id="rId40"/>
    <p:sldId id="284" r:id="rId41"/>
    <p:sldId id="310" r:id="rId42"/>
    <p:sldId id="288" r:id="rId43"/>
    <p:sldId id="312" r:id="rId44"/>
    <p:sldId id="289" r:id="rId45"/>
    <p:sldId id="328" r:id="rId46"/>
    <p:sldId id="329" r:id="rId47"/>
    <p:sldId id="327" r:id="rId48"/>
    <p:sldId id="290" r:id="rId49"/>
    <p:sldId id="29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FF05"/>
    <a:srgbClr val="A5FF4B"/>
    <a:srgbClr val="63C400"/>
    <a:srgbClr val="63C463"/>
    <a:srgbClr val="6384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4" d="100"/>
          <a:sy n="54" d="100"/>
        </p:scale>
        <p:origin x="114" y="34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ABAD6B4-E5CB-4AAC-9E9F-663677EA89FB}" type="datetimeFigureOut">
              <a:rPr lang="en-US" smtClean="0"/>
              <a:t>2/15/2017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43D7B9-1627-4A26-8D65-9B3079685765}" type="slidenum">
              <a:rPr lang="en-US" smtClean="0"/>
              <a:t>‹#›</a:t>
            </a:fld>
            <a:endParaRPr lang="en-US"/>
          </a:p>
        </p:txBody>
      </p:sp>
    </p:spTree>
    <p:extLst>
      <p:ext uri="{BB962C8B-B14F-4D97-AF65-F5344CB8AC3E}">
        <p14:creationId xmlns:p14="http://schemas.microsoft.com/office/powerpoint/2010/main" val="365778907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916198-4FD7-43C3-B11A-215A1DE97981}" type="datetimeFigureOut">
              <a:rPr lang="en-US" smtClean="0"/>
              <a:t>2/15/2017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52C371-FA1A-4C84-8639-C0C45CEAA6F8}" type="slidenum">
              <a:rPr lang="en-US" smtClean="0"/>
              <a:t>‹#›</a:t>
            </a:fld>
            <a:endParaRPr lang="en-US"/>
          </a:p>
        </p:txBody>
      </p:sp>
    </p:spTree>
    <p:extLst>
      <p:ext uri="{BB962C8B-B14F-4D97-AF65-F5344CB8AC3E}">
        <p14:creationId xmlns:p14="http://schemas.microsoft.com/office/powerpoint/2010/main" val="293660652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C352C371-FA1A-4C84-8639-C0C45CEAA6F8}" type="slidenum">
              <a:rPr lang="en-US" smtClean="0"/>
              <a:t>39</a:t>
            </a:fld>
            <a:endParaRPr lang="en-US"/>
          </a:p>
        </p:txBody>
      </p:sp>
    </p:spTree>
    <p:extLst>
      <p:ext uri="{BB962C8B-B14F-4D97-AF65-F5344CB8AC3E}">
        <p14:creationId xmlns:p14="http://schemas.microsoft.com/office/powerpoint/2010/main" val="1358676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C352C371-FA1A-4C84-8639-C0C45CEAA6F8}" type="slidenum">
              <a:rPr lang="en-US" smtClean="0"/>
              <a:t>43</a:t>
            </a:fld>
            <a:endParaRPr lang="en-US"/>
          </a:p>
        </p:txBody>
      </p:sp>
    </p:spTree>
    <p:extLst>
      <p:ext uri="{BB962C8B-B14F-4D97-AF65-F5344CB8AC3E}">
        <p14:creationId xmlns:p14="http://schemas.microsoft.com/office/powerpoint/2010/main" val="2537518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C352C371-FA1A-4C84-8639-C0C45CEAA6F8}" type="slidenum">
              <a:rPr lang="en-US" smtClean="0"/>
              <a:t>49</a:t>
            </a:fld>
            <a:endParaRPr lang="en-US"/>
          </a:p>
        </p:txBody>
      </p:sp>
    </p:spTree>
    <p:extLst>
      <p:ext uri="{BB962C8B-B14F-4D97-AF65-F5344CB8AC3E}">
        <p14:creationId xmlns:p14="http://schemas.microsoft.com/office/powerpoint/2010/main" val="936925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168F433-89D3-481B-A2F4-1471BF0CC1EE}"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56441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25BC45-C1C2-475B-8EAB-B6DD07EDD55C}"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719413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53FCD-9137-4813-B818-2890C0B8EA6D}"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45589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68E-78FC-4FBB-B373-2B892190E019}"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1344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B52163-E304-477F-9615-770A7FAD96BD}"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9144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933F4D-6825-4E93-9358-7FE422696947}"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2359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C6A93A-E524-4DE2-AB2B-50996E741A9C}"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6033866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BCF121-E482-4427-8E82-9D0E581542FB}"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3235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FF7051-C3BB-4E09-A69F-6A9C7C5A0BE9}"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775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D55879-1E5B-47C3-BB96-B9B8C233B65A}" type="datetime1">
              <a:rPr lang="en-US" smtClean="0"/>
              <a:t>2/15/2017</a:t>
            </a:fld>
            <a:endParaRPr lang="en-US" dirty="0"/>
          </a:p>
        </p:txBody>
      </p:sp>
      <p:sp>
        <p:nvSpPr>
          <p:cNvPr id="5" name="Footer Placeholder 4"/>
          <p:cNvSpPr>
            <a:spLocks noGrp="1"/>
          </p:cNvSpPr>
          <p:nvPr>
            <p:ph type="ftr" sz="quarter" idx="11"/>
          </p:nvPr>
        </p:nvSpPr>
        <p:spPr/>
        <p:txBody>
          <a:bodyPr/>
          <a:lstStyle/>
          <a:p>
            <a:r>
              <a:rPr lang="en-US" smtClean="0"/>
              <a:t>          15MU</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684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A247C2A-8C73-485F-A401-4467BF433300}" type="datetime1">
              <a:rPr lang="en-US" smtClean="0"/>
              <a:t>2/15/2017</a:t>
            </a:fld>
            <a:endParaRPr lang="en-US" dirty="0"/>
          </a:p>
        </p:txBody>
      </p:sp>
      <p:sp>
        <p:nvSpPr>
          <p:cNvPr id="6" name="Footer Placeholder 5"/>
          <p:cNvSpPr>
            <a:spLocks noGrp="1"/>
          </p:cNvSpPr>
          <p:nvPr>
            <p:ph type="ftr" sz="quarter" idx="11"/>
          </p:nvPr>
        </p:nvSpPr>
        <p:spPr/>
        <p:txBody>
          <a:bodyPr/>
          <a:lstStyle/>
          <a:p>
            <a:r>
              <a:rPr lang="en-US" smtClean="0"/>
              <a:t>          15MU</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451571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4F610E-C12A-455F-9FF3-E9F94313193D}" type="datetime1">
              <a:rPr lang="en-US" smtClean="0"/>
              <a:t>2/15/2017</a:t>
            </a:fld>
            <a:endParaRPr lang="en-US" dirty="0"/>
          </a:p>
        </p:txBody>
      </p:sp>
      <p:sp>
        <p:nvSpPr>
          <p:cNvPr id="8" name="Footer Placeholder 7"/>
          <p:cNvSpPr>
            <a:spLocks noGrp="1"/>
          </p:cNvSpPr>
          <p:nvPr>
            <p:ph type="ftr" sz="quarter" idx="11"/>
          </p:nvPr>
        </p:nvSpPr>
        <p:spPr/>
        <p:txBody>
          <a:bodyPr/>
          <a:lstStyle/>
          <a:p>
            <a:r>
              <a:rPr lang="en-US" smtClean="0"/>
              <a:t>          15MU</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014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E1D6ED1-31BD-43C5-A218-47D40A123253}" type="datetime1">
              <a:rPr lang="en-US" smtClean="0"/>
              <a:t>2/15/2017</a:t>
            </a:fld>
            <a:endParaRPr lang="en-US" dirty="0"/>
          </a:p>
        </p:txBody>
      </p:sp>
      <p:sp>
        <p:nvSpPr>
          <p:cNvPr id="4" name="Footer Placeholder 3"/>
          <p:cNvSpPr>
            <a:spLocks noGrp="1"/>
          </p:cNvSpPr>
          <p:nvPr>
            <p:ph type="ftr" sz="quarter" idx="11"/>
          </p:nvPr>
        </p:nvSpPr>
        <p:spPr/>
        <p:txBody>
          <a:bodyPr/>
          <a:lstStyle/>
          <a:p>
            <a:r>
              <a:rPr lang="en-US" smtClean="0"/>
              <a:t>          15MU</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2783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19750-A645-4B5B-B2DE-04BD844D2956}" type="datetime1">
              <a:rPr lang="en-US" smtClean="0"/>
              <a:t>2/15/2017</a:t>
            </a:fld>
            <a:endParaRPr lang="en-US" dirty="0"/>
          </a:p>
        </p:txBody>
      </p:sp>
      <p:sp>
        <p:nvSpPr>
          <p:cNvPr id="3" name="Footer Placeholder 2"/>
          <p:cNvSpPr>
            <a:spLocks noGrp="1"/>
          </p:cNvSpPr>
          <p:nvPr>
            <p:ph type="ftr" sz="quarter" idx="11"/>
          </p:nvPr>
        </p:nvSpPr>
        <p:spPr/>
        <p:txBody>
          <a:bodyPr/>
          <a:lstStyle/>
          <a:p>
            <a:r>
              <a:rPr lang="en-US" smtClean="0"/>
              <a:t>          15MU</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2760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A5FEBE-CDBD-4449-B13D-FB1D655D2C3A}" type="datetime1">
              <a:rPr lang="en-US" smtClean="0"/>
              <a:t>2/15/2017</a:t>
            </a:fld>
            <a:endParaRPr lang="en-US" dirty="0"/>
          </a:p>
        </p:txBody>
      </p:sp>
      <p:sp>
        <p:nvSpPr>
          <p:cNvPr id="6" name="Footer Placeholder 5"/>
          <p:cNvSpPr>
            <a:spLocks noGrp="1"/>
          </p:cNvSpPr>
          <p:nvPr>
            <p:ph type="ftr" sz="quarter" idx="11"/>
          </p:nvPr>
        </p:nvSpPr>
        <p:spPr/>
        <p:txBody>
          <a:bodyPr/>
          <a:lstStyle/>
          <a:p>
            <a:r>
              <a:rPr lang="en-US" smtClean="0"/>
              <a:t>          15MU</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75625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1AB06-8393-40CA-9D73-959C4078214C}" type="datetime1">
              <a:rPr lang="en-US" smtClean="0"/>
              <a:t>2/15/2017</a:t>
            </a:fld>
            <a:endParaRPr lang="en-US" dirty="0"/>
          </a:p>
        </p:txBody>
      </p:sp>
      <p:sp>
        <p:nvSpPr>
          <p:cNvPr id="6" name="Footer Placeholder 5"/>
          <p:cNvSpPr>
            <a:spLocks noGrp="1"/>
          </p:cNvSpPr>
          <p:nvPr>
            <p:ph type="ftr" sz="quarter" idx="11"/>
          </p:nvPr>
        </p:nvSpPr>
        <p:spPr/>
        <p:txBody>
          <a:bodyPr/>
          <a:lstStyle/>
          <a:p>
            <a:r>
              <a:rPr lang="en-US" smtClean="0"/>
              <a:t>          15MU</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1484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B1DA8F-FB79-4081-AFC9-F40269193D1D}" type="datetime1">
              <a:rPr lang="en-US" smtClean="0"/>
              <a:t>2/15/2017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          15MU</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pic>
        <p:nvPicPr>
          <p:cNvPr id="9" name="Picture 8"/>
          <p:cNvPicPr>
            <a:picLocks noChangeAspect="1"/>
          </p:cNvPicPr>
          <p:nvPr userDrawn="1"/>
        </p:nvPicPr>
        <p:blipFill>
          <a:blip r:embed="rId18"/>
          <a:stretch>
            <a:fillRect/>
          </a:stretch>
        </p:blipFill>
        <p:spPr>
          <a:xfrm>
            <a:off x="10370166" y="257609"/>
            <a:ext cx="1052174" cy="1037791"/>
          </a:xfrm>
          <a:prstGeom prst="rect">
            <a:avLst/>
          </a:prstGeom>
        </p:spPr>
      </p:pic>
    </p:spTree>
    <p:extLst>
      <p:ext uri="{BB962C8B-B14F-4D97-AF65-F5344CB8AC3E}">
        <p14:creationId xmlns:p14="http://schemas.microsoft.com/office/powerpoint/2010/main" val="3774169805"/>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Lst>
  <p:timing>
    <p:tnLst>
      <p:par>
        <p:cTn id="1" dur="indefinite" restart="never" nodeType="tmRoot"/>
      </p:par>
    </p:tnLst>
  </p:timing>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0.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3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hyperlink" Target="mailto:Polly.Campbell@fnf.com" TargetMode="Externa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0678" y="2856468"/>
            <a:ext cx="11075832" cy="4001532"/>
          </a:xfrm>
        </p:spPr>
        <p:txBody>
          <a:bodyPr>
            <a:noAutofit/>
          </a:bodyPr>
          <a:lstStyle/>
          <a:p>
            <a:pPr algn="ctr"/>
            <a:r>
              <a:rPr lang="en-US" sz="6600" dirty="0">
                <a:ln w="3175">
                  <a:solidFill>
                    <a:schemeClr val="accent2">
                      <a:lumMod val="75000"/>
                    </a:schemeClr>
                  </a:solidFill>
                </a:ln>
                <a:solidFill>
                  <a:srgbClr val="A5FF4B"/>
                </a:solidFill>
                <a:latin typeface="Algerian" panose="04020705040A02060702" pitchFamily="82" charset="0"/>
                <a:cs typeface="Andalus" panose="02020603050405020304" pitchFamily="18" charset="-78"/>
              </a:rPr>
              <a:t>Welcome to Fidelity’s </a:t>
            </a:r>
          </a:p>
          <a:p>
            <a:pPr algn="ctr"/>
            <a:r>
              <a:rPr lang="en-US" sz="6600" dirty="0" smtClean="0">
                <a:ln w="3175">
                  <a:solidFill>
                    <a:schemeClr val="accent2">
                      <a:lumMod val="75000"/>
                    </a:schemeClr>
                  </a:solidFill>
                </a:ln>
                <a:solidFill>
                  <a:srgbClr val="A5FF4B"/>
                </a:solidFill>
                <a:latin typeface="Algerian" panose="04020705040A02060702" pitchFamily="82" charset="0"/>
                <a:cs typeface="Andalus" panose="02020603050405020304" pitchFamily="18" charset="-78"/>
              </a:rPr>
              <a:t>Fifteen </a:t>
            </a:r>
            <a:r>
              <a:rPr lang="en-US" sz="6600" dirty="0">
                <a:ln w="3175">
                  <a:solidFill>
                    <a:schemeClr val="accent2">
                      <a:lumMod val="75000"/>
                    </a:schemeClr>
                  </a:solidFill>
                </a:ln>
                <a:solidFill>
                  <a:srgbClr val="A5FF4B"/>
                </a:solidFill>
                <a:latin typeface="Algerian" panose="04020705040A02060702" pitchFamily="82" charset="0"/>
                <a:cs typeface="Andalus" panose="02020603050405020304" pitchFamily="18" charset="-78"/>
              </a:rPr>
              <a:t>Minute </a:t>
            </a:r>
            <a:endParaRPr lang="en-US" sz="6600" dirty="0" smtClean="0">
              <a:ln w="3175">
                <a:solidFill>
                  <a:schemeClr val="accent2">
                    <a:lumMod val="75000"/>
                  </a:schemeClr>
                </a:solidFill>
              </a:ln>
              <a:solidFill>
                <a:srgbClr val="A5FF4B"/>
              </a:solidFill>
              <a:latin typeface="Algerian" panose="04020705040A02060702" pitchFamily="82" charset="0"/>
              <a:cs typeface="Andalus" panose="02020603050405020304" pitchFamily="18" charset="-78"/>
            </a:endParaRPr>
          </a:p>
          <a:p>
            <a:pPr algn="ctr"/>
            <a:r>
              <a:rPr lang="en-US" sz="6600" dirty="0" smtClean="0">
                <a:ln w="3175">
                  <a:solidFill>
                    <a:schemeClr val="accent2">
                      <a:lumMod val="75000"/>
                    </a:schemeClr>
                  </a:solidFill>
                </a:ln>
                <a:solidFill>
                  <a:srgbClr val="A5FF4B"/>
                </a:solidFill>
                <a:latin typeface="Algerian" panose="04020705040A02060702" pitchFamily="82" charset="0"/>
                <a:cs typeface="Andalus" panose="02020603050405020304" pitchFamily="18" charset="-78"/>
              </a:rPr>
              <a:t>University</a:t>
            </a:r>
            <a:endParaRPr lang="en-US" sz="6600" dirty="0">
              <a:ln w="3175">
                <a:solidFill>
                  <a:schemeClr val="accent2">
                    <a:lumMod val="75000"/>
                  </a:schemeClr>
                </a:solidFill>
              </a:ln>
              <a:solidFill>
                <a:srgbClr val="A5FF4B"/>
              </a:solidFill>
              <a:latin typeface="Algerian" panose="04020705040A02060702" pitchFamily="82" charset="0"/>
              <a:cs typeface="Andalus" panose="02020603050405020304" pitchFamily="18" charset="-78"/>
            </a:endParaRPr>
          </a:p>
        </p:txBody>
      </p:sp>
      <p:pic>
        <p:nvPicPr>
          <p:cNvPr id="4" name="Picture 3" descr="H:\logo\FNTIC_K 1,2.JPG"/>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021" y="242923"/>
            <a:ext cx="6698208" cy="1294523"/>
          </a:xfrm>
          <a:prstGeom prst="rect">
            <a:avLst/>
          </a:prstGeom>
          <a:solidFill>
            <a:srgbClr val="AFCDF4">
              <a:alpha val="0"/>
            </a:srgbClr>
          </a:solid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128261" y="361434"/>
            <a:ext cx="6176651" cy="3409950"/>
          </a:xfrm>
          <a:prstGeom prst="rect">
            <a:avLst/>
          </a:prstGeom>
          <a:noFill/>
        </p:spPr>
      </p:pic>
      <p:sp>
        <p:nvSpPr>
          <p:cNvPr id="7" name="Slide Number Placeholder 6"/>
          <p:cNvSpPr>
            <a:spLocks noGrp="1"/>
          </p:cNvSpPr>
          <p:nvPr>
            <p:ph type="sldNum" sz="quarter" idx="12"/>
          </p:nvPr>
        </p:nvSpPr>
        <p:spPr/>
        <p:txBody>
          <a:bodyPr/>
          <a:lstStyle/>
          <a:p>
            <a:fld id="{D57F1E4F-1CFF-5643-939E-217C01CDF565}" type="slidenum">
              <a:rPr lang="en-US" smtClean="0"/>
              <a:pPr/>
              <a:t>1</a:t>
            </a:fld>
            <a:endParaRPr lang="en-US" dirty="0"/>
          </a:p>
        </p:txBody>
      </p:sp>
      <p:pic>
        <p:nvPicPr>
          <p:cNvPr id="8" name="Picture 7"/>
          <p:cNvPicPr>
            <a:picLocks noChangeAspect="1"/>
          </p:cNvPicPr>
          <p:nvPr/>
        </p:nvPicPr>
        <p:blipFill>
          <a:blip r:embed="rId4"/>
          <a:stretch>
            <a:fillRect/>
          </a:stretch>
        </p:blipFill>
        <p:spPr>
          <a:xfrm>
            <a:off x="10404654" y="242923"/>
            <a:ext cx="1047750" cy="1033427"/>
          </a:xfrm>
          <a:prstGeom prst="rect">
            <a:avLst/>
          </a:prstGeom>
        </p:spPr>
      </p:pic>
    </p:spTree>
    <p:extLst>
      <p:ext uri="{BB962C8B-B14F-4D97-AF65-F5344CB8AC3E}">
        <p14:creationId xmlns:p14="http://schemas.microsoft.com/office/powerpoint/2010/main" val="24786485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081" y="4720562"/>
            <a:ext cx="10140920" cy="1320800"/>
          </a:xfrm>
        </p:spPr>
        <p:txBody>
          <a:bodyPr>
            <a:noAutofit/>
          </a:bodyPr>
          <a:lstStyle/>
          <a:p>
            <a:pPr lvl="1" defTabSz="457200" rtl="0">
              <a:lnSpc>
                <a:spcPct val="115000"/>
              </a:lnSpc>
            </a:pP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They are NOT payment in full. </a:t>
            </a:r>
            <a:endParaRPr lang="en-US" sz="6300" dirty="0">
              <a:solidFill>
                <a:srgbClr val="0070C0"/>
              </a:solidFill>
              <a:latin typeface="Andalus" panose="02020603050405020304" pitchFamily="18" charset="-78"/>
              <a:cs typeface="Andalus" panose="02020603050405020304" pitchFamily="18" charset="-78"/>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10</a:t>
            </a:fld>
            <a:endParaRPr lang="en-US" dirty="0"/>
          </a:p>
        </p:txBody>
      </p:sp>
      <p:sp>
        <p:nvSpPr>
          <p:cNvPr id="4" name="Title 1"/>
          <p:cNvSpPr txBox="1">
            <a:spLocks/>
          </p:cNvSpPr>
          <p:nvPr/>
        </p:nvSpPr>
        <p:spPr>
          <a:xfrm>
            <a:off x="333081" y="3034637"/>
            <a:ext cx="10140920" cy="1320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lvl="1" defTabSz="457200" rtl="0">
              <a:lnSpc>
                <a:spcPct val="115000"/>
              </a:lnSpc>
            </a:pP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Because</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endParaRPr lang="en-US" sz="6300" kern="0" dirty="0">
              <a:solidFill>
                <a:srgbClr val="0070C0"/>
              </a:solidFill>
              <a:latin typeface="Andalus" panose="02020603050405020304" pitchFamily="18" charset="-78"/>
              <a:cs typeface="Andalus" panose="02020603050405020304" pitchFamily="18" charset="-78"/>
            </a:endParaRPr>
          </a:p>
        </p:txBody>
      </p:sp>
      <p:sp>
        <p:nvSpPr>
          <p:cNvPr id="5" name="Title 1"/>
          <p:cNvSpPr txBox="1">
            <a:spLocks/>
          </p:cNvSpPr>
          <p:nvPr/>
        </p:nvSpPr>
        <p:spPr>
          <a:xfrm>
            <a:off x="333081" y="1348712"/>
            <a:ext cx="10140920" cy="1320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lvl="1" defTabSz="457200" rtl="0">
              <a:lnSpc>
                <a:spcPct val="115000"/>
              </a:lnSpc>
            </a:pP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These are not really payoffs. </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t/>
            </a:r>
            <a:br>
              <a:rPr lang="en-US" sz="6300" kern="1200" dirty="0" smtClean="0">
                <a:solidFill>
                  <a:srgbClr val="0070C0"/>
                </a:solidFill>
                <a:latin typeface="Andalus" panose="02020603050405020304" pitchFamily="18" charset="-78"/>
                <a:ea typeface="Calibri" panose="020F0502020204030204" pitchFamily="34" charset="0"/>
                <a:cs typeface="Andalus" panose="02020603050405020304" pitchFamily="18" charset="-78"/>
              </a:rPr>
            </a:br>
            <a:endParaRPr lang="en-US" sz="6300" kern="0" dirty="0">
              <a:solidFill>
                <a:srgbClr val="0070C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546463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40744" y="1520423"/>
            <a:ext cx="9808156" cy="5486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endParaRPr lang="en-US" sz="2000" dirty="0" smtClean="0"/>
          </a:p>
          <a:p>
            <a:pPr marL="0" indent="0">
              <a:buFont typeface="Wingdings 3" charset="2"/>
              <a:buNone/>
            </a:pPr>
            <a:endParaRPr lang="en-US" dirty="0"/>
          </a:p>
        </p:txBody>
      </p:sp>
      <p:sp>
        <p:nvSpPr>
          <p:cNvPr id="6" name="TextBox 5"/>
          <p:cNvSpPr txBox="1"/>
          <p:nvPr/>
        </p:nvSpPr>
        <p:spPr>
          <a:xfrm>
            <a:off x="599464" y="220178"/>
            <a:ext cx="8674538" cy="6186309"/>
          </a:xfrm>
          <a:prstGeom prst="rect">
            <a:avLst/>
          </a:prstGeom>
          <a:noFill/>
          <a:ln w="130175" cmpd="tri">
            <a:solidFill>
              <a:srgbClr val="63C400"/>
            </a:solidFill>
          </a:ln>
        </p:spPr>
        <p:txBody>
          <a:bodyPr wrap="square" rtlCol="0">
            <a:spAutoFit/>
          </a:bodyPr>
          <a:lstStyle/>
          <a:p>
            <a:pPr algn="ctr"/>
            <a:r>
              <a:rPr lang="en-US" sz="6600" b="1" dirty="0" smtClean="0">
                <a:solidFill>
                  <a:srgbClr val="0070C0"/>
                </a:solidFill>
              </a:rPr>
              <a:t>AND - Because </a:t>
            </a:r>
            <a:r>
              <a:rPr lang="en-US" sz="6600" b="1" dirty="0">
                <a:solidFill>
                  <a:srgbClr val="0070C0"/>
                </a:solidFill>
              </a:rPr>
              <a:t>they </a:t>
            </a:r>
            <a:r>
              <a:rPr lang="en-US" sz="6600" b="1" dirty="0" smtClean="0">
                <a:solidFill>
                  <a:srgbClr val="0070C0"/>
                </a:solidFill>
              </a:rPr>
              <a:t>are not </a:t>
            </a:r>
          </a:p>
          <a:p>
            <a:pPr algn="ctr"/>
            <a:r>
              <a:rPr lang="en-US" sz="6600" b="1" dirty="0" smtClean="0">
                <a:solidFill>
                  <a:srgbClr val="0070C0"/>
                </a:solidFill>
              </a:rPr>
              <a:t>payment in full, </a:t>
            </a:r>
            <a:endParaRPr lang="en-US" sz="6600" b="1" dirty="0">
              <a:solidFill>
                <a:srgbClr val="0070C0"/>
              </a:solidFill>
            </a:endParaRPr>
          </a:p>
          <a:p>
            <a:pPr algn="ctr"/>
            <a:r>
              <a:rPr lang="en-US" sz="6600" b="1" dirty="0">
                <a:solidFill>
                  <a:srgbClr val="0070C0"/>
                </a:solidFill>
              </a:rPr>
              <a:t>t</a:t>
            </a:r>
            <a:r>
              <a:rPr lang="en-US" sz="6600" b="1" dirty="0" smtClean="0">
                <a:solidFill>
                  <a:srgbClr val="0070C0"/>
                </a:solidFill>
              </a:rPr>
              <a:t>here </a:t>
            </a:r>
            <a:r>
              <a:rPr lang="en-US" sz="6600" b="1" dirty="0">
                <a:solidFill>
                  <a:srgbClr val="0070C0"/>
                </a:solidFill>
              </a:rPr>
              <a:t>is </a:t>
            </a:r>
            <a:endParaRPr lang="en-US" sz="6600" b="1" dirty="0" smtClean="0">
              <a:solidFill>
                <a:srgbClr val="0070C0"/>
              </a:solidFill>
            </a:endParaRPr>
          </a:p>
          <a:p>
            <a:pPr algn="ctr"/>
            <a:r>
              <a:rPr lang="en-US" sz="6600" b="1" dirty="0" smtClean="0">
                <a:solidFill>
                  <a:srgbClr val="0070C0"/>
                </a:solidFill>
              </a:rPr>
              <a:t>NO STATUTORY RIGHT TO A CANCELLATION</a:t>
            </a:r>
            <a:endParaRPr lang="en-US" sz="6600" b="1" dirty="0">
              <a:solidFill>
                <a:srgbClr val="0070C0"/>
              </a:solidFill>
            </a:endParaRPr>
          </a:p>
        </p:txBody>
      </p:sp>
      <p:sp>
        <p:nvSpPr>
          <p:cNvPr id="8" name="Slide Number Placeholder 7"/>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8603527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40744" y="1520423"/>
            <a:ext cx="9808156" cy="5486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mj-lt"/>
              <a:buAutoNum type="arabicPeriod"/>
            </a:pPr>
            <a:r>
              <a:rPr lang="en-US" dirty="0" smtClean="0"/>
              <a:t>Proceed with great caution.</a:t>
            </a:r>
          </a:p>
          <a:p>
            <a:pPr>
              <a:buFont typeface="+mj-lt"/>
              <a:buAutoNum type="arabicPeriod"/>
            </a:pPr>
            <a:r>
              <a:rPr lang="en-US" dirty="0" smtClean="0"/>
              <a:t>Get the creditor’s agreement in writing.  It should set forth:</a:t>
            </a:r>
          </a:p>
          <a:p>
            <a:pPr lvl="1" indent="-342900">
              <a:buFont typeface="+mj-lt"/>
              <a:buAutoNum type="alphaLcPeriod"/>
            </a:pPr>
            <a:r>
              <a:rPr lang="en-US" dirty="0" smtClean="0"/>
              <a:t>The dollar amount to be paid.</a:t>
            </a:r>
          </a:p>
          <a:p>
            <a:pPr lvl="1" indent="-342900">
              <a:buFont typeface="+mj-lt"/>
              <a:buAutoNum type="alphaLcPeriod"/>
            </a:pPr>
            <a:r>
              <a:rPr lang="en-US" dirty="0" smtClean="0"/>
              <a:t>The date through which the stated amount will be accepted as payment in full.</a:t>
            </a:r>
          </a:p>
          <a:p>
            <a:pPr lvl="1" indent="-342900">
              <a:buFont typeface="+mj-lt"/>
              <a:buAutoNum type="alphaLcPeriod"/>
            </a:pPr>
            <a:r>
              <a:rPr lang="en-US" dirty="0" smtClean="0"/>
              <a:t>Any conditions that must be satisfied.</a:t>
            </a:r>
          </a:p>
          <a:p>
            <a:pPr lvl="1" indent="-342900">
              <a:buFont typeface="+mj-lt"/>
              <a:buAutoNum type="alphaLcPeriod"/>
            </a:pPr>
            <a:r>
              <a:rPr lang="en-US" dirty="0" smtClean="0"/>
              <a:t>An agreement that upon payment of the stated amount within the timeframe, and satisfaction of any conditions, a cancellation will be provided.</a:t>
            </a:r>
          </a:p>
          <a:p>
            <a:pPr>
              <a:buFont typeface="+mj-lt"/>
              <a:buAutoNum type="arabicPeriod"/>
            </a:pPr>
            <a:r>
              <a:rPr lang="en-US" dirty="0" smtClean="0"/>
              <a:t>Be sure you satisfy all conditions – if any doubt, get creditor’s prior approval in writing.</a:t>
            </a:r>
          </a:p>
          <a:p>
            <a:pPr>
              <a:buFont typeface="+mj-lt"/>
              <a:buAutoNum type="arabicPeriod"/>
            </a:pPr>
            <a:r>
              <a:rPr lang="en-US" dirty="0" smtClean="0"/>
              <a:t>Be sure you pay the stated amount within the stated timeframe.</a:t>
            </a:r>
          </a:p>
          <a:p>
            <a:pPr>
              <a:buFont typeface="+mj-lt"/>
              <a:buAutoNum type="arabicPeriod"/>
            </a:pPr>
            <a:r>
              <a:rPr lang="en-US" sz="3200" b="1" dirty="0" smtClean="0"/>
              <a:t>Follow up to get the cancellation.</a:t>
            </a:r>
          </a:p>
          <a:p>
            <a:pPr marL="0" indent="0">
              <a:buFont typeface="Wingdings 3" charset="2"/>
              <a:buNone/>
            </a:pPr>
            <a:endParaRPr lang="en-US" dirty="0" smtClean="0"/>
          </a:p>
          <a:p>
            <a:pPr marL="0" indent="0">
              <a:buFont typeface="Wingdings 3" charset="2"/>
              <a:buNone/>
            </a:pP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12</a:t>
            </a:fld>
            <a:endParaRPr lang="en-US" dirty="0"/>
          </a:p>
        </p:txBody>
      </p:sp>
      <p:sp>
        <p:nvSpPr>
          <p:cNvPr id="5" name="Title 1"/>
          <p:cNvSpPr>
            <a:spLocks noGrp="1"/>
          </p:cNvSpPr>
          <p:nvPr>
            <p:ph type="title"/>
          </p:nvPr>
        </p:nvSpPr>
        <p:spPr>
          <a:xfrm>
            <a:off x="458391" y="609600"/>
            <a:ext cx="8596668" cy="1320800"/>
          </a:xfrm>
        </p:spPr>
        <p:txBody>
          <a:bodyPr>
            <a:normAutofit/>
          </a:bodyPr>
          <a:lstStyle/>
          <a:p>
            <a:r>
              <a:rPr lang="en-US" sz="3200" b="1" dirty="0" smtClean="0">
                <a:solidFill>
                  <a:schemeClr val="tx1"/>
                </a:solidFill>
              </a:rPr>
              <a:t>If the creditor is an institutional lender</a:t>
            </a:r>
            <a:endParaRPr lang="en-US" sz="3200" b="1" dirty="0">
              <a:solidFill>
                <a:schemeClr val="tx1"/>
              </a:solidFill>
            </a:endParaRPr>
          </a:p>
        </p:txBody>
      </p:sp>
    </p:spTree>
    <p:extLst>
      <p:ext uri="{BB962C8B-B14F-4D97-AF65-F5344CB8AC3E}">
        <p14:creationId xmlns:p14="http://schemas.microsoft.com/office/powerpoint/2010/main" val="2948297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77334" y="2550733"/>
            <a:ext cx="9808156" cy="5486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US" dirty="0"/>
          </a:p>
          <a:p>
            <a:pPr marL="457200" indent="-457200">
              <a:buAutoNum type="arabicPeriod"/>
            </a:pPr>
            <a:r>
              <a:rPr lang="en-US" sz="2000" dirty="0" smtClean="0"/>
              <a:t>An FDIC insured bank</a:t>
            </a:r>
          </a:p>
          <a:p>
            <a:pPr marL="457200" indent="-457200">
              <a:buAutoNum type="arabicPeriod"/>
            </a:pPr>
            <a:r>
              <a:rPr lang="en-US" sz="2000" dirty="0" smtClean="0"/>
              <a:t>An </a:t>
            </a:r>
            <a:r>
              <a:rPr lang="en-US" sz="2000" dirty="0" err="1" smtClean="0"/>
              <a:t>NCUA</a:t>
            </a:r>
            <a:r>
              <a:rPr lang="en-US" sz="2000" dirty="0" smtClean="0"/>
              <a:t> insured credit union</a:t>
            </a:r>
          </a:p>
          <a:p>
            <a:pPr marL="457200" indent="-457200">
              <a:buAutoNum type="arabicPeriod"/>
            </a:pPr>
            <a:r>
              <a:rPr lang="en-US" sz="2000" dirty="0" smtClean="0"/>
              <a:t>A lender that is approved to make loans by FNMA, FHLMC , FHA  and VA </a:t>
            </a:r>
          </a:p>
          <a:p>
            <a:pPr marL="0" indent="0">
              <a:buFont typeface="Wingdings 3" charset="2"/>
              <a:buNone/>
            </a:pPr>
            <a:endParaRPr lang="en-US" dirty="0" smtClean="0"/>
          </a:p>
          <a:p>
            <a:pPr marL="0" indent="0">
              <a:buFont typeface="Wingdings 3" charset="2"/>
              <a:buNone/>
            </a:pP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13</a:t>
            </a:fld>
            <a:endParaRPr lang="en-US" dirty="0"/>
          </a:p>
        </p:txBody>
      </p:sp>
      <p:sp>
        <p:nvSpPr>
          <p:cNvPr id="5" name="Title 1"/>
          <p:cNvSpPr>
            <a:spLocks noGrp="1"/>
          </p:cNvSpPr>
          <p:nvPr>
            <p:ph type="title"/>
          </p:nvPr>
        </p:nvSpPr>
        <p:spPr>
          <a:xfrm>
            <a:off x="677334" y="1408090"/>
            <a:ext cx="8596668" cy="1320800"/>
          </a:xfrm>
        </p:spPr>
        <p:txBody>
          <a:bodyPr>
            <a:normAutofit/>
          </a:bodyPr>
          <a:lstStyle/>
          <a:p>
            <a:r>
              <a:rPr lang="en-US" sz="3200" dirty="0" smtClean="0">
                <a:solidFill>
                  <a:schemeClr val="tx1"/>
                </a:solidFill>
              </a:rPr>
              <a:t>What is an institutional lender?</a:t>
            </a:r>
            <a:endParaRPr lang="en-US" sz="3200" dirty="0">
              <a:solidFill>
                <a:schemeClr val="tx1"/>
              </a:solidFill>
            </a:endParaRPr>
          </a:p>
        </p:txBody>
      </p:sp>
    </p:spTree>
    <p:extLst>
      <p:ext uri="{BB962C8B-B14F-4D97-AF65-F5344CB8AC3E}">
        <p14:creationId xmlns:p14="http://schemas.microsoft.com/office/powerpoint/2010/main" val="18359959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40744" y="1520423"/>
            <a:ext cx="9808156" cy="488606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mj-lt"/>
              <a:buAutoNum type="arabicPeriod"/>
            </a:pPr>
            <a:r>
              <a:rPr lang="en-US" dirty="0" smtClean="0"/>
              <a:t>Proceed with even greater caution.</a:t>
            </a:r>
          </a:p>
          <a:p>
            <a:pPr>
              <a:buFont typeface="+mj-lt"/>
              <a:buAutoNum type="arabicPeriod"/>
            </a:pPr>
            <a:r>
              <a:rPr lang="en-US" dirty="0" smtClean="0"/>
              <a:t>Get the creditor’s agreement in writing.  It should set forth:</a:t>
            </a:r>
          </a:p>
          <a:p>
            <a:pPr lvl="1" indent="-342900">
              <a:buFont typeface="+mj-lt"/>
              <a:buAutoNum type="alphaLcPeriod"/>
            </a:pPr>
            <a:r>
              <a:rPr lang="en-US" dirty="0" smtClean="0"/>
              <a:t>The dollar amount to be paid.</a:t>
            </a:r>
          </a:p>
          <a:p>
            <a:pPr lvl="1" indent="-342900">
              <a:buFont typeface="+mj-lt"/>
              <a:buAutoNum type="alphaLcPeriod"/>
            </a:pPr>
            <a:r>
              <a:rPr lang="en-US" dirty="0" smtClean="0"/>
              <a:t>The date through which the stated amount will be accepted as payment in full.</a:t>
            </a:r>
          </a:p>
          <a:p>
            <a:pPr lvl="1" indent="-342900">
              <a:buFont typeface="+mj-lt"/>
              <a:buAutoNum type="alphaLcPeriod"/>
            </a:pPr>
            <a:r>
              <a:rPr lang="en-US" dirty="0" smtClean="0"/>
              <a:t>Any conditions that must be satisfied.</a:t>
            </a:r>
          </a:p>
          <a:p>
            <a:pPr>
              <a:buFont typeface="+mj-lt"/>
              <a:buAutoNum type="arabicPeriod"/>
            </a:pPr>
            <a:r>
              <a:rPr lang="en-US" sz="3200" b="1" dirty="0" smtClean="0"/>
              <a:t>GET THE CANCELLATION BEFORE CLOSING.</a:t>
            </a:r>
          </a:p>
          <a:p>
            <a:pPr lvl="1">
              <a:buFont typeface="+mj-lt"/>
              <a:buAutoNum type="alphaLcPeriod"/>
            </a:pPr>
            <a:r>
              <a:rPr lang="en-US" dirty="0" smtClean="0"/>
              <a:t>Have the creditor send you, in escrow, a satisfactory cancellation prior to closing, </a:t>
            </a:r>
          </a:p>
          <a:p>
            <a:pPr lvl="1">
              <a:buFont typeface="+mj-lt"/>
              <a:buAutoNum type="alphaLcPeriod"/>
            </a:pPr>
            <a:r>
              <a:rPr lang="en-US" dirty="0" smtClean="0"/>
              <a:t>Have the creditor send you written authorization to release the cancellation from escrow and record upon </a:t>
            </a:r>
            <a:r>
              <a:rPr lang="en-US" dirty="0"/>
              <a:t>payment of the stated amount within the timeframe, and satisfaction of any </a:t>
            </a:r>
            <a:r>
              <a:rPr lang="en-US" dirty="0" smtClean="0"/>
              <a:t>conditions.</a:t>
            </a:r>
          </a:p>
          <a:p>
            <a:pPr>
              <a:buFont typeface="+mj-lt"/>
              <a:buAutoNum type="arabicPeriod"/>
            </a:pPr>
            <a:r>
              <a:rPr lang="en-US" dirty="0"/>
              <a:t>Be sure you satisfy all conditions – if any doubt, get creditor’s prior approval in writing.</a:t>
            </a:r>
          </a:p>
          <a:p>
            <a:pPr>
              <a:buFont typeface="+mj-lt"/>
              <a:buAutoNum type="arabicPeriod"/>
            </a:pPr>
            <a:r>
              <a:rPr lang="en-US" dirty="0" smtClean="0"/>
              <a:t>Be sure you pay the stated amount within the stated timeframe.</a:t>
            </a:r>
          </a:p>
          <a:p>
            <a:pPr marL="0" indent="0">
              <a:buFont typeface="Wingdings 3" charset="2"/>
              <a:buNone/>
            </a:pPr>
            <a:endParaRPr lang="en-US" dirty="0" smtClean="0"/>
          </a:p>
          <a:p>
            <a:pPr marL="0" indent="0">
              <a:buFont typeface="Wingdings 3" charset="2"/>
              <a:buNone/>
            </a:pP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14</a:t>
            </a:fld>
            <a:endParaRPr lang="en-US" dirty="0"/>
          </a:p>
        </p:txBody>
      </p:sp>
      <p:sp>
        <p:nvSpPr>
          <p:cNvPr id="5" name="Title 1"/>
          <p:cNvSpPr>
            <a:spLocks noGrp="1"/>
          </p:cNvSpPr>
          <p:nvPr>
            <p:ph type="title"/>
          </p:nvPr>
        </p:nvSpPr>
        <p:spPr>
          <a:xfrm>
            <a:off x="445512" y="609600"/>
            <a:ext cx="8596668" cy="1320800"/>
          </a:xfrm>
        </p:spPr>
        <p:txBody>
          <a:bodyPr>
            <a:normAutofit/>
          </a:bodyPr>
          <a:lstStyle/>
          <a:p>
            <a:r>
              <a:rPr lang="en-US" sz="3200" b="1" dirty="0" smtClean="0">
                <a:solidFill>
                  <a:schemeClr val="tx1"/>
                </a:solidFill>
              </a:rPr>
              <a:t>If the creditor is not an institutional lender</a:t>
            </a:r>
            <a:endParaRPr lang="en-US" sz="3200" b="1" dirty="0">
              <a:solidFill>
                <a:schemeClr val="tx1"/>
              </a:solidFill>
            </a:endParaRPr>
          </a:p>
        </p:txBody>
      </p:sp>
    </p:spTree>
    <p:extLst>
      <p:ext uri="{BB962C8B-B14F-4D97-AF65-F5344CB8AC3E}">
        <p14:creationId xmlns:p14="http://schemas.microsoft.com/office/powerpoint/2010/main" val="1941950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14400"/>
          </a:xfrm>
        </p:spPr>
        <p:txBody>
          <a:bodyPr>
            <a:normAutofit/>
          </a:bodyPr>
          <a:lstStyle/>
          <a:p>
            <a:r>
              <a:rPr lang="en-US" dirty="0" smtClean="0">
                <a:solidFill>
                  <a:schemeClr val="tx1"/>
                </a:solidFill>
              </a:rPr>
              <a:t>When closing a short sale, make sure:</a:t>
            </a:r>
            <a:endParaRPr lang="en-US" dirty="0">
              <a:solidFill>
                <a:schemeClr val="tx1"/>
              </a:solidFill>
            </a:endParaRPr>
          </a:p>
        </p:txBody>
      </p:sp>
      <p:sp>
        <p:nvSpPr>
          <p:cNvPr id="3" name="Content Placeholder 2"/>
          <p:cNvSpPr>
            <a:spLocks noGrp="1"/>
          </p:cNvSpPr>
          <p:nvPr>
            <p:ph idx="1"/>
          </p:nvPr>
        </p:nvSpPr>
        <p:spPr>
          <a:xfrm>
            <a:off x="677334" y="1658565"/>
            <a:ext cx="8596668" cy="4747922"/>
          </a:xfrm>
        </p:spPr>
        <p:txBody>
          <a:bodyPr>
            <a:normAutofit/>
          </a:bodyPr>
          <a:lstStyle/>
          <a:p>
            <a:pPr lvl="0" algn="just">
              <a:spcBef>
                <a:spcPts val="0"/>
              </a:spcBef>
              <a:buFont typeface="Symbol" panose="05050102010706020507" pitchFamily="18" charset="2"/>
              <a:buChar char=""/>
              <a:tabLst>
                <a:tab pos="457200" algn="l"/>
              </a:tabLst>
            </a:pPr>
            <a:r>
              <a:rPr lang="en-US" sz="2800" dirty="0">
                <a:latin typeface="Times New Roman" panose="02020603050405020304" pitchFamily="18" charset="0"/>
                <a:ea typeface="Times New Roman" panose="02020603050405020304" pitchFamily="18" charset="0"/>
              </a:rPr>
              <a:t>You understand the payoff lender’s instructions. </a:t>
            </a:r>
          </a:p>
          <a:p>
            <a:pPr lvl="0" algn="just">
              <a:spcBef>
                <a:spcPts val="0"/>
              </a:spcBef>
              <a:buFont typeface="Symbol" panose="05050102010706020507" pitchFamily="18" charset="2"/>
              <a:buChar char=""/>
              <a:tabLst>
                <a:tab pos="457200" algn="l"/>
              </a:tabLst>
            </a:pPr>
            <a:r>
              <a:rPr lang="en-US" sz="2800" dirty="0">
                <a:latin typeface="Times New Roman" panose="02020603050405020304" pitchFamily="18" charset="0"/>
                <a:ea typeface="Times New Roman" panose="02020603050405020304" pitchFamily="18" charset="0"/>
              </a:rPr>
              <a:t>That loan numbers and other identifying information match.</a:t>
            </a:r>
          </a:p>
          <a:p>
            <a:pPr lvl="0" algn="just">
              <a:spcBef>
                <a:spcPts val="0"/>
              </a:spcBef>
              <a:buFont typeface="Symbol" panose="05050102010706020507" pitchFamily="18" charset="2"/>
              <a:buChar char=""/>
              <a:tabLst>
                <a:tab pos="457200" algn="l"/>
              </a:tabLst>
            </a:pPr>
            <a:r>
              <a:rPr lang="en-US" sz="2800" dirty="0">
                <a:latin typeface="Times New Roman" panose="02020603050405020304" pitchFamily="18" charset="0"/>
                <a:ea typeface="Times New Roman" panose="02020603050405020304" pitchFamily="18" charset="0"/>
              </a:rPr>
              <a:t>You understand and can comply with every requirement.</a:t>
            </a:r>
          </a:p>
          <a:p>
            <a:pPr lvl="0" algn="just">
              <a:spcBef>
                <a:spcPts val="0"/>
              </a:spcBef>
              <a:buFont typeface="Symbol" panose="05050102010706020507" pitchFamily="18" charset="2"/>
              <a:buChar char=""/>
              <a:tabLst>
                <a:tab pos="457200" algn="l"/>
              </a:tabLst>
            </a:pPr>
            <a:r>
              <a:rPr lang="en-US" sz="2800" dirty="0">
                <a:latin typeface="Times New Roman" panose="02020603050405020304" pitchFamily="18" charset="0"/>
                <a:ea typeface="Times New Roman" panose="02020603050405020304" pitchFamily="18" charset="0"/>
              </a:rPr>
              <a:t>There are absolutely no reservations or conditions that would allow the payoff lender to revoke the short sale approval, refuse to cancel the security deed, or reinstate the loan and mortgage after receipt of funds (and after you have closed and disbursed funds</a:t>
            </a:r>
            <a:r>
              <a:rPr lang="en-US" sz="2800" dirty="0" smtClean="0">
                <a:latin typeface="Times New Roman" panose="02020603050405020304" pitchFamily="18" charset="0"/>
                <a:ea typeface="Times New Roman" panose="02020603050405020304" pitchFamily="18" charset="0"/>
              </a:rPr>
              <a:t>).</a:t>
            </a:r>
          </a:p>
          <a:p>
            <a:pPr lvl="0" algn="just">
              <a:spcBef>
                <a:spcPts val="0"/>
              </a:spcBef>
              <a:buFont typeface="Symbol" panose="05050102010706020507" pitchFamily="18" charset="2"/>
              <a:buChar char=""/>
              <a:tabLst>
                <a:tab pos="457200" algn="l"/>
              </a:tabLst>
            </a:pPr>
            <a:r>
              <a:rPr lang="en-US" sz="2800" b="1" dirty="0" smtClean="0">
                <a:latin typeface="Times New Roman" panose="02020603050405020304" pitchFamily="18" charset="0"/>
                <a:ea typeface="Times New Roman" panose="02020603050405020304" pitchFamily="18" charset="0"/>
              </a:rPr>
              <a:t>Follow up to get and record the cancellation.</a:t>
            </a:r>
            <a:endParaRPr lang="en-US" sz="2800" b="1"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977246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0487"/>
            <a:ext cx="8596668" cy="1320800"/>
          </a:xfrm>
        </p:spPr>
        <p:txBody>
          <a:bodyPr>
            <a:normAutofit/>
          </a:bodyPr>
          <a:lstStyle/>
          <a:p>
            <a:r>
              <a:rPr lang="en-US" dirty="0" smtClean="0">
                <a:solidFill>
                  <a:schemeClr val="tx1"/>
                </a:solidFill>
              </a:rPr>
              <a:t>When there is an open prior security deed that was paid off in a short sale:</a:t>
            </a:r>
            <a:endParaRPr lang="en-US" dirty="0">
              <a:solidFill>
                <a:schemeClr val="tx1"/>
              </a:solidFill>
            </a:endParaRPr>
          </a:p>
        </p:txBody>
      </p:sp>
      <p:sp>
        <p:nvSpPr>
          <p:cNvPr id="3" name="Content Placeholder 2"/>
          <p:cNvSpPr>
            <a:spLocks noGrp="1"/>
          </p:cNvSpPr>
          <p:nvPr>
            <p:ph idx="1"/>
          </p:nvPr>
        </p:nvSpPr>
        <p:spPr>
          <a:xfrm>
            <a:off x="677334" y="1631286"/>
            <a:ext cx="8968690" cy="5002595"/>
          </a:xfrm>
        </p:spPr>
        <p:txBody>
          <a:bodyPr>
            <a:normAutofit fontScale="92500" lnSpcReduction="20000"/>
          </a:bodyPr>
          <a:lstStyle/>
          <a:p>
            <a:pPr marL="0" indent="0" algn="just">
              <a:spcBef>
                <a:spcPts val="0"/>
              </a:spcBef>
              <a:buNone/>
            </a:pPr>
            <a:r>
              <a:rPr lang="en-US" sz="2600" dirty="0" smtClean="0">
                <a:latin typeface="Times New Roman" panose="02020603050405020304" pitchFamily="18" charset="0"/>
                <a:ea typeface="Times New Roman" panose="02020603050405020304" pitchFamily="18" charset="0"/>
              </a:rPr>
              <a:t>Assuming that </a:t>
            </a:r>
            <a:r>
              <a:rPr lang="en-US" sz="2600" dirty="0">
                <a:latin typeface="Times New Roman" panose="02020603050405020304" pitchFamily="18" charset="0"/>
                <a:ea typeface="Times New Roman" panose="02020603050405020304" pitchFamily="18" charset="0"/>
              </a:rPr>
              <a:t>you have no reason to believe that the </a:t>
            </a:r>
            <a:r>
              <a:rPr lang="en-US" sz="2600" dirty="0" smtClean="0">
                <a:latin typeface="Times New Roman" panose="02020603050405020304" pitchFamily="18" charset="0"/>
                <a:ea typeface="Times New Roman" panose="02020603050405020304" pitchFamily="18" charset="0"/>
              </a:rPr>
              <a:t>holder of the prior open security deed has </a:t>
            </a:r>
            <a:r>
              <a:rPr lang="en-US" sz="2600" dirty="0">
                <a:latin typeface="Times New Roman" panose="02020603050405020304" pitchFamily="18" charset="0"/>
                <a:ea typeface="Times New Roman" panose="02020603050405020304" pitchFamily="18" charset="0"/>
              </a:rPr>
              <a:t>rejected the short payoff or has withdrawn its agreement to accept a short payoff and cancel the </a:t>
            </a:r>
            <a:r>
              <a:rPr lang="en-US" sz="2600" dirty="0" smtClean="0">
                <a:latin typeface="Times New Roman" panose="02020603050405020304" pitchFamily="18" charset="0"/>
                <a:ea typeface="Times New Roman" panose="02020603050405020304" pitchFamily="18" charset="0"/>
              </a:rPr>
              <a:t>security deed.</a:t>
            </a:r>
            <a:endParaRPr lang="en-US" sz="2600" dirty="0">
              <a:latin typeface="Times New Roman" panose="02020603050405020304" pitchFamily="18" charset="0"/>
              <a:ea typeface="Times New Roman" panose="02020603050405020304" pitchFamily="18" charset="0"/>
            </a:endParaRPr>
          </a:p>
          <a:p>
            <a:pPr marL="0" algn="just">
              <a:spcBef>
                <a:spcPts val="0"/>
              </a:spcBef>
            </a:pPr>
            <a:endParaRPr lang="en-US" sz="2600" dirty="0">
              <a:latin typeface="Times New Roman" panose="02020603050405020304" pitchFamily="18" charset="0"/>
              <a:ea typeface="Times New Roman" panose="02020603050405020304" pitchFamily="18" charset="0"/>
            </a:endParaRPr>
          </a:p>
          <a:p>
            <a:pPr marL="0" indent="0" algn="just">
              <a:spcBef>
                <a:spcPts val="0"/>
              </a:spcBef>
              <a:buNone/>
            </a:pPr>
            <a:endParaRPr lang="en-US" sz="2600" b="1" dirty="0" smtClean="0">
              <a:latin typeface="Times New Roman" panose="02020603050405020304" pitchFamily="18" charset="0"/>
              <a:ea typeface="Times New Roman" panose="02020603050405020304" pitchFamily="18" charset="0"/>
            </a:endParaRPr>
          </a:p>
          <a:p>
            <a:pPr marL="0" indent="0" algn="just">
              <a:spcBef>
                <a:spcPts val="0"/>
              </a:spcBef>
              <a:buNone/>
            </a:pPr>
            <a:r>
              <a:rPr lang="en-US" sz="2600" b="1" dirty="0" smtClean="0">
                <a:latin typeface="Times New Roman" panose="02020603050405020304" pitchFamily="18" charset="0"/>
                <a:ea typeface="Times New Roman" panose="02020603050405020304" pitchFamily="18" charset="0"/>
              </a:rPr>
              <a:t>If </a:t>
            </a:r>
            <a:r>
              <a:rPr lang="en-US" sz="2600" b="1" dirty="0">
                <a:latin typeface="Times New Roman" panose="02020603050405020304" pitchFamily="18" charset="0"/>
                <a:ea typeface="Times New Roman" panose="02020603050405020304" pitchFamily="18" charset="0"/>
              </a:rPr>
              <a:t>the subsequent sale price is not greater than 125% of the short sale price:</a:t>
            </a:r>
            <a:endParaRPr lang="en-US" sz="2600" dirty="0">
              <a:latin typeface="Times New Roman" panose="02020603050405020304" pitchFamily="18" charset="0"/>
              <a:ea typeface="Times New Roman" panose="02020603050405020304" pitchFamily="18" charset="0"/>
            </a:endParaRPr>
          </a:p>
          <a:p>
            <a:pPr marL="0" indent="0" algn="just">
              <a:spcBef>
                <a:spcPts val="0"/>
              </a:spcBef>
              <a:buNone/>
            </a:pPr>
            <a:r>
              <a:rPr lang="en-US" sz="2600" dirty="0">
                <a:latin typeface="Times New Roman" panose="02020603050405020304" pitchFamily="18" charset="0"/>
                <a:ea typeface="Times New Roman" panose="02020603050405020304" pitchFamily="18" charset="0"/>
              </a:rPr>
              <a:t> </a:t>
            </a:r>
          </a:p>
          <a:p>
            <a:pPr marL="457200" algn="just">
              <a:spcBef>
                <a:spcPts val="0"/>
              </a:spcBef>
            </a:pPr>
            <a:r>
              <a:rPr lang="en-US" sz="2600" b="1" dirty="0">
                <a:latin typeface="Times New Roman" panose="02020603050405020304" pitchFamily="18" charset="0"/>
                <a:ea typeface="Times New Roman" panose="02020603050405020304" pitchFamily="18" charset="0"/>
              </a:rPr>
              <a:t>If the Seller has a Fidelity Owner’s Policy</a:t>
            </a:r>
            <a:r>
              <a:rPr lang="en-US" sz="2600" dirty="0">
                <a:latin typeface="Times New Roman" panose="02020603050405020304" pitchFamily="18" charset="0"/>
                <a:ea typeface="Times New Roman" panose="02020603050405020304" pitchFamily="18" charset="0"/>
              </a:rPr>
              <a:t> that insures without exception to the </a:t>
            </a:r>
            <a:r>
              <a:rPr lang="en-US" sz="2600" dirty="0" err="1">
                <a:latin typeface="Times New Roman" panose="02020603050405020304" pitchFamily="18" charset="0"/>
                <a:ea typeface="Times New Roman" panose="02020603050405020304" pitchFamily="18" charset="0"/>
              </a:rPr>
              <a:t>SSSD</a:t>
            </a:r>
            <a:r>
              <a:rPr lang="en-US" sz="2600" dirty="0">
                <a:latin typeface="Times New Roman" panose="02020603050405020304" pitchFamily="18" charset="0"/>
                <a:ea typeface="Times New Roman" panose="02020603050405020304" pitchFamily="18" charset="0"/>
              </a:rPr>
              <a:t>, you may rely on the seller’s title policy, to insure over the </a:t>
            </a:r>
            <a:r>
              <a:rPr lang="en-US" sz="2600" dirty="0" smtClean="0">
                <a:latin typeface="Times New Roman" panose="02020603050405020304" pitchFamily="18" charset="0"/>
                <a:ea typeface="Times New Roman" panose="02020603050405020304" pitchFamily="18" charset="0"/>
              </a:rPr>
              <a:t>open Security Deed.</a:t>
            </a:r>
            <a:endParaRPr lang="en-US" sz="2600" dirty="0">
              <a:latin typeface="Times New Roman" panose="02020603050405020304" pitchFamily="18" charset="0"/>
              <a:ea typeface="Times New Roman" panose="02020603050405020304" pitchFamily="18" charset="0"/>
            </a:endParaRPr>
          </a:p>
          <a:p>
            <a:pPr marL="114300" indent="0" algn="just">
              <a:spcBef>
                <a:spcPts val="0"/>
              </a:spcBef>
              <a:buNone/>
            </a:pPr>
            <a:r>
              <a:rPr lang="en-US" sz="2600" dirty="0">
                <a:latin typeface="Times New Roman" panose="02020603050405020304" pitchFamily="18" charset="0"/>
                <a:ea typeface="Times New Roman" panose="02020603050405020304" pitchFamily="18" charset="0"/>
              </a:rPr>
              <a:t> </a:t>
            </a:r>
          </a:p>
          <a:p>
            <a:pPr marL="457200" algn="just">
              <a:spcBef>
                <a:spcPts val="0"/>
              </a:spcBef>
            </a:pPr>
            <a:r>
              <a:rPr lang="en-US" sz="2600" b="1" dirty="0">
                <a:latin typeface="Times New Roman" panose="02020603050405020304" pitchFamily="18" charset="0"/>
                <a:ea typeface="Times New Roman" panose="02020603050405020304" pitchFamily="18" charset="0"/>
              </a:rPr>
              <a:t>If the Seller has an Owner’s Policy Issued by another Company </a:t>
            </a:r>
            <a:r>
              <a:rPr lang="en-US" sz="2600" dirty="0">
                <a:latin typeface="Times New Roman" panose="02020603050405020304" pitchFamily="18" charset="0"/>
                <a:ea typeface="Times New Roman" panose="02020603050405020304" pitchFamily="18" charset="0"/>
              </a:rPr>
              <a:t>that insures without exception to the </a:t>
            </a:r>
            <a:r>
              <a:rPr lang="en-US" sz="2600" dirty="0" smtClean="0">
                <a:latin typeface="Times New Roman" panose="02020603050405020304" pitchFamily="18" charset="0"/>
                <a:ea typeface="Times New Roman" panose="02020603050405020304" pitchFamily="18" charset="0"/>
              </a:rPr>
              <a:t>open Security Deed, </a:t>
            </a:r>
            <a:r>
              <a:rPr lang="en-US" sz="2600" dirty="0">
                <a:latin typeface="Times New Roman" panose="02020603050405020304" pitchFamily="18" charset="0"/>
                <a:ea typeface="Times New Roman" panose="02020603050405020304" pitchFamily="18" charset="0"/>
              </a:rPr>
              <a:t>please contact our office for approval of accepting an indemnity from the company that issued the policy.</a:t>
            </a:r>
          </a:p>
          <a:p>
            <a:pPr marL="114300" indent="0" algn="just">
              <a:spcBef>
                <a:spcPts val="0"/>
              </a:spcBef>
              <a:buNone/>
            </a:pPr>
            <a:endParaRPr lang="en-US" sz="2400" dirty="0">
              <a:latin typeface="Times New Roman" panose="02020603050405020304" pitchFamily="18" charset="0"/>
              <a:ea typeface="Times New Roman" panose="02020603050405020304" pitchFamily="18" charset="0"/>
            </a:endParaRPr>
          </a:p>
          <a:p>
            <a:pPr marL="0" indent="0" algn="just">
              <a:spcBef>
                <a:spcPts val="0"/>
              </a:spcBef>
              <a:buNone/>
            </a:pPr>
            <a:endParaRPr lang="en-US" sz="2400" b="1" dirty="0" smtClean="0">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1657877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4664"/>
            <a:ext cx="8596668" cy="1320800"/>
          </a:xfrm>
        </p:spPr>
        <p:txBody>
          <a:bodyPr>
            <a:normAutofit/>
          </a:bodyPr>
          <a:lstStyle/>
          <a:p>
            <a:r>
              <a:rPr lang="en-US" dirty="0" smtClean="0">
                <a:solidFill>
                  <a:schemeClr val="tx1"/>
                </a:solidFill>
              </a:rPr>
              <a:t>When there is an open prior security deed that was paid off in a short sale:</a:t>
            </a:r>
            <a:endParaRPr lang="en-US" dirty="0">
              <a:solidFill>
                <a:schemeClr val="tx1"/>
              </a:solidFill>
            </a:endParaRPr>
          </a:p>
        </p:txBody>
      </p:sp>
      <p:sp>
        <p:nvSpPr>
          <p:cNvPr id="3" name="Content Placeholder 2"/>
          <p:cNvSpPr>
            <a:spLocks noGrp="1"/>
          </p:cNvSpPr>
          <p:nvPr>
            <p:ph idx="1"/>
          </p:nvPr>
        </p:nvSpPr>
        <p:spPr>
          <a:xfrm>
            <a:off x="677334" y="1403861"/>
            <a:ext cx="9040407" cy="5194163"/>
          </a:xfrm>
        </p:spPr>
        <p:txBody>
          <a:bodyPr>
            <a:normAutofit/>
          </a:bodyPr>
          <a:lstStyle/>
          <a:p>
            <a:pPr marL="0" indent="0" algn="just">
              <a:spcBef>
                <a:spcPts val="0"/>
              </a:spcBef>
              <a:buNone/>
            </a:pPr>
            <a:endParaRPr lang="en-US" sz="2400" b="1" dirty="0" smtClean="0">
              <a:latin typeface="Times New Roman" panose="02020603050405020304" pitchFamily="18" charset="0"/>
              <a:ea typeface="Times New Roman" panose="02020603050405020304" pitchFamily="18" charset="0"/>
            </a:endParaRPr>
          </a:p>
          <a:p>
            <a:pPr marL="0" indent="0" algn="just">
              <a:spcBef>
                <a:spcPts val="0"/>
              </a:spcBef>
              <a:buNone/>
            </a:pPr>
            <a:r>
              <a:rPr lang="en-US" sz="2400" b="1" dirty="0" smtClean="0">
                <a:latin typeface="Times New Roman" panose="02020603050405020304" pitchFamily="18" charset="0"/>
                <a:ea typeface="Times New Roman" panose="02020603050405020304" pitchFamily="18" charset="0"/>
              </a:rPr>
              <a:t>If </a:t>
            </a:r>
            <a:r>
              <a:rPr lang="en-US" sz="2400" b="1" dirty="0">
                <a:latin typeface="Times New Roman" panose="02020603050405020304" pitchFamily="18" charset="0"/>
                <a:ea typeface="Times New Roman" panose="02020603050405020304" pitchFamily="18" charset="0"/>
              </a:rPr>
              <a:t>the Subsequent Sales Price Is Greater Than 125% of the Short Sale Price:</a:t>
            </a:r>
            <a:endParaRPr lang="en-US" sz="2400" dirty="0">
              <a:latin typeface="Times New Roman" panose="02020603050405020304" pitchFamily="18" charset="0"/>
              <a:ea typeface="Times New Roman" panose="02020603050405020304" pitchFamily="18" charset="0"/>
            </a:endParaRPr>
          </a:p>
          <a:p>
            <a:pPr marL="0" indent="0" algn="just">
              <a:spcBef>
                <a:spcPts val="0"/>
              </a:spcBef>
              <a:buNone/>
            </a:pPr>
            <a:r>
              <a:rPr lang="en-US" sz="2400" b="1" dirty="0">
                <a:latin typeface="Times New Roman" panose="02020603050405020304" pitchFamily="18" charset="0"/>
                <a:ea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endParaRPr>
          </a:p>
          <a:p>
            <a:pPr marL="457200" algn="just">
              <a:spcBef>
                <a:spcPts val="0"/>
              </a:spcBef>
            </a:pPr>
            <a:r>
              <a:rPr lang="en-US" sz="2400" dirty="0">
                <a:latin typeface="Times New Roman" panose="02020603050405020304" pitchFamily="18" charset="0"/>
                <a:ea typeface="Times New Roman" panose="02020603050405020304" pitchFamily="18" charset="0"/>
              </a:rPr>
              <a:t>The Company will require that the cancellation of the </a:t>
            </a:r>
            <a:r>
              <a:rPr lang="en-US" sz="2400" dirty="0" smtClean="0">
                <a:latin typeface="Times New Roman" panose="02020603050405020304" pitchFamily="18" charset="0"/>
                <a:ea typeface="Times New Roman" panose="02020603050405020304" pitchFamily="18" charset="0"/>
              </a:rPr>
              <a:t>open Security Deed </a:t>
            </a:r>
            <a:r>
              <a:rPr lang="en-US" sz="2400" dirty="0">
                <a:latin typeface="Times New Roman" panose="02020603050405020304" pitchFamily="18" charset="0"/>
                <a:ea typeface="Times New Roman" panose="02020603050405020304" pitchFamily="18" charset="0"/>
              </a:rPr>
              <a:t>be of record or satisfactory evidence that the cancellation is in process regardless of the title company that has insured the seller.</a:t>
            </a:r>
          </a:p>
          <a:p>
            <a:pPr marL="114300" indent="0" algn="just">
              <a:spcBef>
                <a:spcPts val="0"/>
              </a:spcBef>
              <a:buNone/>
            </a:pPr>
            <a:r>
              <a:rPr lang="en-US" sz="2400" dirty="0">
                <a:latin typeface="Times New Roman" panose="02020603050405020304" pitchFamily="18" charset="0"/>
                <a:ea typeface="Times New Roman" panose="02020603050405020304" pitchFamily="18" charset="0"/>
              </a:rPr>
              <a:t> </a:t>
            </a:r>
            <a:endParaRPr lang="en-US" sz="2400" dirty="0" smtClean="0">
              <a:latin typeface="Times New Roman" panose="02020603050405020304" pitchFamily="18" charset="0"/>
              <a:ea typeface="Times New Roman" panose="02020603050405020304" pitchFamily="18" charset="0"/>
            </a:endParaRPr>
          </a:p>
          <a:p>
            <a:pPr marL="857250" lvl="2" indent="0">
              <a:buNone/>
            </a:pPr>
            <a:r>
              <a:rPr lang="en-US" sz="2400" dirty="0" smtClean="0">
                <a:latin typeface="Times New Roman" panose="02020603050405020304" pitchFamily="18" charset="0"/>
                <a:ea typeface="Times New Roman" panose="02020603050405020304" pitchFamily="18" charset="0"/>
              </a:rPr>
              <a:t>Note, however, if it is the case that improvements have been made to the property subsequent to the short sale, and they are reasonably documented, the Company may be willing to consider that fact in this context.   The Company will consider if and how the improvements can be factored in.</a:t>
            </a:r>
            <a:endParaRPr lang="en-US"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3829248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0417" y="1894426"/>
            <a:ext cx="6096000" cy="1222258"/>
          </a:xfrm>
          <a:prstGeom prst="rect">
            <a:avLst/>
          </a:prstGeom>
        </p:spPr>
        <p:txBody>
          <a:bodyPr>
            <a:spAutoFit/>
          </a:bodyPr>
          <a:lstStyle/>
          <a:p>
            <a:pPr marR="0" lvl="0">
              <a:lnSpc>
                <a:spcPct val="115000"/>
              </a:lnSpc>
              <a:spcBef>
                <a:spcPts val="0"/>
              </a:spcBef>
              <a:spcAft>
                <a:spcPts val="0"/>
              </a:spcAft>
            </a:pPr>
            <a:r>
              <a:rPr lang="en-US" sz="6600" dirty="0">
                <a:solidFill>
                  <a:srgbClr val="0070C0"/>
                </a:solidFill>
                <a:latin typeface="Andalus" panose="02020603050405020304" pitchFamily="18" charset="-78"/>
                <a:ea typeface="+mj-ea"/>
                <a:cs typeface="Andalus" panose="02020603050405020304" pitchFamily="18" charset="-78"/>
              </a:rPr>
              <a:t>TAX APPEALS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304956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210" y="306031"/>
            <a:ext cx="8596668" cy="6210679"/>
          </a:xfrm>
        </p:spPr>
        <p:txBody>
          <a:bodyPr>
            <a:normAutofit lnSpcReduction="10000"/>
          </a:bodyPr>
          <a:lstStyle/>
          <a:p>
            <a:pPr marL="0" indent="0">
              <a:buNone/>
            </a:pPr>
            <a:r>
              <a:rPr lang="en-US" b="1" u="sng" dirty="0"/>
              <a:t>Underwriting Procedure When Taxes Are Under </a:t>
            </a:r>
            <a:r>
              <a:rPr lang="en-US" b="1" u="sng" dirty="0" smtClean="0"/>
              <a:t>Appeal - Sale</a:t>
            </a:r>
            <a:r>
              <a:rPr lang="en-US" b="1" u="sng" dirty="0"/>
              <a:t>:</a:t>
            </a:r>
            <a:endParaRPr lang="en-US" u="sng" dirty="0"/>
          </a:p>
          <a:p>
            <a:pPr marL="0" indent="0">
              <a:buNone/>
            </a:pPr>
            <a:r>
              <a:rPr lang="en-US" dirty="0"/>
              <a:t> </a:t>
            </a:r>
          </a:p>
          <a:p>
            <a:pPr lvl="0" algn="just">
              <a:buFont typeface="+mj-lt"/>
              <a:buAutoNum type="arabicPeriod"/>
            </a:pPr>
            <a:r>
              <a:rPr lang="en-US" dirty="0"/>
              <a:t>All taxes billed under the temporary bill must be paid in full. </a:t>
            </a:r>
            <a:endParaRPr lang="en-US" dirty="0" smtClean="0"/>
          </a:p>
          <a:p>
            <a:pPr lvl="0" algn="just">
              <a:buFont typeface="+mj-lt"/>
              <a:buAutoNum type="arabicPeriod"/>
            </a:pPr>
            <a:endParaRPr lang="en-US" sz="800" dirty="0"/>
          </a:p>
          <a:p>
            <a:pPr lvl="0" algn="just">
              <a:buFont typeface="+mj-lt"/>
              <a:buAutoNum type="arabicPeriod"/>
            </a:pPr>
            <a:r>
              <a:rPr lang="en-US" dirty="0" smtClean="0"/>
              <a:t>If </a:t>
            </a:r>
            <a:r>
              <a:rPr lang="en-US" dirty="0"/>
              <a:t>the temporary bill is $17,000.00 or less, obtain </a:t>
            </a:r>
            <a:r>
              <a:rPr lang="en-US" dirty="0" smtClean="0"/>
              <a:t>a Personal </a:t>
            </a:r>
            <a:r>
              <a:rPr lang="en-US" dirty="0"/>
              <a:t>Undertaking from the Seller and the Buyer. </a:t>
            </a:r>
            <a:r>
              <a:rPr lang="en-US" dirty="0" smtClean="0"/>
              <a:t> Contact us for the form.</a:t>
            </a:r>
          </a:p>
          <a:p>
            <a:pPr lvl="0" algn="just">
              <a:buFont typeface="+mj-lt"/>
              <a:buAutoNum type="arabicPeriod"/>
            </a:pPr>
            <a:endParaRPr lang="en-US" sz="800" dirty="0"/>
          </a:p>
          <a:p>
            <a:pPr algn="just">
              <a:buFont typeface="+mj-lt"/>
              <a:buAutoNum type="arabicPeriod"/>
            </a:pPr>
            <a:r>
              <a:rPr lang="en-US" dirty="0"/>
              <a:t> </a:t>
            </a:r>
            <a:r>
              <a:rPr lang="en-US" dirty="0" smtClean="0"/>
              <a:t>If </a:t>
            </a:r>
            <a:r>
              <a:rPr lang="en-US" dirty="0"/>
              <a:t>the temporary bill is greater than $17,000.00, it is likely that an amount estimated to cover a potential re-bill must be deposited with Fidelity along with the attached Funded Indemnity from the Seller and the Buyer.  Please contact Fidelity for possible further requirements when the temporary bill exceeds $17,000.00</a:t>
            </a:r>
            <a:r>
              <a:rPr lang="en-US" dirty="0" smtClean="0"/>
              <a:t>.</a:t>
            </a:r>
          </a:p>
          <a:p>
            <a:pPr algn="just">
              <a:buFont typeface="+mj-lt"/>
              <a:buAutoNum type="arabicPeriod"/>
            </a:pPr>
            <a:endParaRPr lang="en-US" sz="800" dirty="0"/>
          </a:p>
          <a:p>
            <a:pPr algn="just">
              <a:buFont typeface="+mj-lt"/>
              <a:buAutoNum type="arabicPeriod"/>
            </a:pPr>
            <a:r>
              <a:rPr lang="en-US" dirty="0" smtClean="0"/>
              <a:t>No </a:t>
            </a:r>
            <a:r>
              <a:rPr lang="en-US" dirty="0"/>
              <a:t>additional exception is required for the loan policy to be issued but the owner’s policy should contain the following exception that would either appear on Schedule B or attached to an addendum to the Enhanced Owner’s Policy</a:t>
            </a:r>
            <a:r>
              <a:rPr lang="en-US" dirty="0" smtClean="0"/>
              <a:t>:</a:t>
            </a:r>
          </a:p>
          <a:p>
            <a:pPr marL="800100" lvl="2" indent="0" algn="just">
              <a:buNone/>
            </a:pPr>
            <a:r>
              <a:rPr lang="en-US" sz="1600" dirty="0" smtClean="0">
                <a:solidFill>
                  <a:schemeClr val="tx1"/>
                </a:solidFill>
              </a:rPr>
              <a:t>The </a:t>
            </a:r>
            <a:r>
              <a:rPr lang="en-US" sz="1600" dirty="0">
                <a:solidFill>
                  <a:schemeClr val="tx1"/>
                </a:solidFill>
              </a:rPr>
              <a:t>(</a:t>
            </a:r>
            <a:r>
              <a:rPr lang="en-US" sz="1600" dirty="0" smtClean="0">
                <a:solidFill>
                  <a:schemeClr val="tx1"/>
                </a:solidFill>
              </a:rPr>
              <a:t>list </a:t>
            </a:r>
            <a:r>
              <a:rPr lang="en-US" sz="1600" dirty="0">
                <a:solidFill>
                  <a:schemeClr val="tx1"/>
                </a:solidFill>
              </a:rPr>
              <a:t>the tax year under appeal) State and County ad valorem property tax assessment for the </a:t>
            </a:r>
            <a:r>
              <a:rPr lang="en-US" sz="1600" dirty="0" smtClean="0">
                <a:solidFill>
                  <a:schemeClr val="tx1"/>
                </a:solidFill>
              </a:rPr>
              <a:t>Land is </a:t>
            </a:r>
            <a:r>
              <a:rPr lang="en-US" sz="1600" dirty="0">
                <a:solidFill>
                  <a:schemeClr val="tx1"/>
                </a:solidFill>
              </a:rPr>
              <a:t>currently under appeal.  No insurance is afforded as to the outcome of the appeal or as to any taxes assessed, interest or penalties billed, which result from said appeal subsequent to the Date of Policy.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871770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301" y="2379848"/>
            <a:ext cx="10681148" cy="2287401"/>
          </a:xfrm>
        </p:spPr>
        <p:txBody>
          <a:bodyPr/>
          <a:lstStyle/>
          <a:p>
            <a:pPr algn="l">
              <a:spcBef>
                <a:spcPts val="1000"/>
              </a:spcBef>
              <a:buClr>
                <a:schemeClr val="accent1"/>
              </a:buClr>
              <a:buSzPct val="80000"/>
            </a:pPr>
            <a:r>
              <a:rPr lang="en-US" sz="7200" dirty="0" smtClean="0">
                <a:ln w="3175">
                  <a:solidFill>
                    <a:schemeClr val="accent2">
                      <a:lumMod val="75000"/>
                    </a:schemeClr>
                  </a:solidFill>
                </a:ln>
                <a:solidFill>
                  <a:srgbClr val="A5FF4B"/>
                </a:solidFill>
                <a:latin typeface="Andalus" panose="02020603050405020304" pitchFamily="18" charset="-78"/>
                <a:ea typeface="+mn-ea"/>
                <a:cs typeface="Andalus" panose="02020603050405020304" pitchFamily="18" charset="-78"/>
              </a:rPr>
              <a:t>COMMON </a:t>
            </a:r>
            <a:r>
              <a:rPr lang="en-US" sz="7200" dirty="0">
                <a:ln w="3175">
                  <a:solidFill>
                    <a:schemeClr val="accent2">
                      <a:lumMod val="75000"/>
                    </a:schemeClr>
                  </a:solidFill>
                </a:ln>
                <a:solidFill>
                  <a:srgbClr val="A5FF4B"/>
                </a:solidFill>
                <a:latin typeface="Andalus" panose="02020603050405020304" pitchFamily="18" charset="-78"/>
                <a:ea typeface="+mn-ea"/>
                <a:cs typeface="Andalus" panose="02020603050405020304" pitchFamily="18" charset="-78"/>
              </a:rPr>
              <a:t>TITLE ISSUES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4"/>
          <p:cNvPicPr>
            <a:picLocks noChangeAspect="1"/>
          </p:cNvPicPr>
          <p:nvPr/>
        </p:nvPicPr>
        <p:blipFill>
          <a:blip r:embed="rId2"/>
          <a:stretch>
            <a:fillRect/>
          </a:stretch>
        </p:blipFill>
        <p:spPr>
          <a:xfrm>
            <a:off x="10332401" y="228600"/>
            <a:ext cx="1100898" cy="1085849"/>
          </a:xfrm>
          <a:prstGeom prst="rect">
            <a:avLst/>
          </a:prstGeom>
        </p:spPr>
      </p:pic>
    </p:spTree>
    <p:extLst>
      <p:ext uri="{BB962C8B-B14F-4D97-AF65-F5344CB8AC3E}">
        <p14:creationId xmlns:p14="http://schemas.microsoft.com/office/powerpoint/2010/main" val="671759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7029" y="360607"/>
            <a:ext cx="9020458" cy="6297769"/>
          </a:xfrm>
        </p:spPr>
        <p:txBody>
          <a:bodyPr>
            <a:normAutofit fontScale="55000" lnSpcReduction="20000"/>
          </a:bodyPr>
          <a:lstStyle/>
          <a:p>
            <a:endParaRPr lang="en-US" b="1" u="sng" dirty="0" smtClean="0"/>
          </a:p>
          <a:p>
            <a:r>
              <a:rPr lang="en-US" sz="2900" b="1" u="sng" dirty="0" smtClean="0"/>
              <a:t>Underwriting </a:t>
            </a:r>
            <a:r>
              <a:rPr lang="en-US" sz="2900" b="1" u="sng" dirty="0"/>
              <a:t>Procedure When Taxes Are Under Appeal - </a:t>
            </a:r>
            <a:r>
              <a:rPr lang="en-US" sz="2900" b="1" u="sng" dirty="0" smtClean="0"/>
              <a:t>Refinance:</a:t>
            </a:r>
          </a:p>
          <a:p>
            <a:endParaRPr lang="en-US" sz="2900" u="sng" dirty="0"/>
          </a:p>
          <a:p>
            <a:pPr marL="342900" lvl="0" indent="-342900" algn="just">
              <a:buFont typeface="+mj-lt"/>
              <a:buAutoNum type="arabicPeriod"/>
            </a:pPr>
            <a:r>
              <a:rPr lang="en-US" sz="2900" dirty="0"/>
              <a:t>All taxes billed under the temporary bill must be paid in full. </a:t>
            </a:r>
          </a:p>
          <a:p>
            <a:pPr marL="342900" indent="-342900" algn="just">
              <a:buFont typeface="+mj-lt"/>
              <a:buAutoNum type="arabicPeriod"/>
            </a:pPr>
            <a:endParaRPr lang="en-US" sz="1500" dirty="0"/>
          </a:p>
          <a:p>
            <a:pPr marL="342900" lvl="0" indent="-342900" algn="just">
              <a:buFont typeface="+mj-lt"/>
              <a:buAutoNum type="arabicPeriod"/>
            </a:pPr>
            <a:r>
              <a:rPr lang="en-US" sz="2900" dirty="0"/>
              <a:t>If the pending appeal relates to a prior owner, review possible OTP coverage that may have been provided by a prior title company and possibly request an indemnity from the prior Company</a:t>
            </a:r>
            <a:r>
              <a:rPr lang="en-US" sz="2900" dirty="0" smtClean="0"/>
              <a:t>.</a:t>
            </a:r>
          </a:p>
          <a:p>
            <a:pPr marL="342900" lvl="0" indent="-342900" algn="just">
              <a:buFont typeface="+mj-lt"/>
              <a:buAutoNum type="arabicPeriod"/>
            </a:pPr>
            <a:endParaRPr lang="en-US" sz="1700" dirty="0"/>
          </a:p>
          <a:p>
            <a:pPr marL="342900" lvl="0" indent="-342900" algn="just">
              <a:buFont typeface="+mj-lt"/>
              <a:buAutoNum type="arabicPeriod"/>
            </a:pPr>
            <a:r>
              <a:rPr lang="en-US" sz="2900" dirty="0"/>
              <a:t>If the temporary bill is $17,000.00 or less, obtain </a:t>
            </a:r>
            <a:r>
              <a:rPr lang="en-US" sz="2900" dirty="0" smtClean="0"/>
              <a:t>a Personal </a:t>
            </a:r>
            <a:r>
              <a:rPr lang="en-US" sz="2900" dirty="0"/>
              <a:t>Undertaking from the Owner/Borrower.  </a:t>
            </a:r>
          </a:p>
          <a:p>
            <a:pPr marL="342900" indent="-342900" algn="just">
              <a:buFont typeface="+mj-lt"/>
              <a:buAutoNum type="arabicPeriod"/>
            </a:pPr>
            <a:endParaRPr lang="en-US" sz="1500" dirty="0"/>
          </a:p>
          <a:p>
            <a:pPr marL="342900" lvl="0" indent="-342900" algn="just">
              <a:buFont typeface="+mj-lt"/>
              <a:buAutoNum type="arabicPeriod"/>
            </a:pPr>
            <a:r>
              <a:rPr lang="en-US" sz="2900" dirty="0"/>
              <a:t>If the temporary bill is greater than $17,000.00, it is likely that an amount estimated to cover a potential re-bill must be deposited either: </a:t>
            </a:r>
          </a:p>
          <a:p>
            <a:pPr marL="342900" indent="-342900" algn="just">
              <a:buFont typeface="+mj-lt"/>
              <a:buAutoNum type="arabicPeriod"/>
            </a:pPr>
            <a:endParaRPr lang="en-US" sz="1500" dirty="0"/>
          </a:p>
          <a:p>
            <a:pPr marL="971550" lvl="1" indent="-514350" algn="just">
              <a:buFont typeface="+mj-lt"/>
              <a:buAutoNum type="alphaLcPeriod"/>
            </a:pPr>
            <a:r>
              <a:rPr lang="en-US" sz="2900" dirty="0">
                <a:solidFill>
                  <a:schemeClr val="tx1"/>
                </a:solidFill>
              </a:rPr>
              <a:t>Into the Owner/Borrower’s new escrow account for taxes with the new lender to be used in the event additional monies are necessary relating to a re-bill resulting from the appeal along with the attached Personal Undertaking from the Owner/Borrower, or</a:t>
            </a:r>
          </a:p>
          <a:p>
            <a:pPr marL="971550" lvl="1" indent="-514350" algn="just">
              <a:buFont typeface="+mj-lt"/>
              <a:buAutoNum type="alphaLcPeriod"/>
            </a:pPr>
            <a:r>
              <a:rPr lang="en-US" sz="2900" dirty="0">
                <a:solidFill>
                  <a:schemeClr val="tx1"/>
                </a:solidFill>
              </a:rPr>
              <a:t>With Fidelity along with </a:t>
            </a:r>
            <a:r>
              <a:rPr lang="en-US" sz="2900" dirty="0" smtClean="0">
                <a:solidFill>
                  <a:schemeClr val="tx1"/>
                </a:solidFill>
              </a:rPr>
              <a:t>a Funded </a:t>
            </a:r>
            <a:r>
              <a:rPr lang="en-US" sz="2900" dirty="0">
                <a:solidFill>
                  <a:schemeClr val="tx1"/>
                </a:solidFill>
              </a:rPr>
              <a:t>Indemnity from the Owner/Borrower.</a:t>
            </a:r>
          </a:p>
          <a:p>
            <a:pPr marL="971550" lvl="1" indent="-514350" algn="just">
              <a:buFont typeface="+mj-lt"/>
              <a:buAutoNum type="alphaLcPeriod"/>
            </a:pPr>
            <a:r>
              <a:rPr lang="en-US" sz="2900" dirty="0">
                <a:solidFill>
                  <a:schemeClr val="tx1"/>
                </a:solidFill>
              </a:rPr>
              <a:t>Please contact Fidelity for possible further requirements when the temporary bill exceeds $17,000.00.</a:t>
            </a:r>
          </a:p>
          <a:p>
            <a:pPr algn="just"/>
            <a:r>
              <a:rPr lang="en-US" sz="2900" dirty="0"/>
              <a:t> </a:t>
            </a:r>
            <a:endParaRPr lang="en-US" sz="2900" dirty="0" smtClean="0"/>
          </a:p>
          <a:p>
            <a:pPr marL="347663" indent="-347663" algn="just">
              <a:buFont typeface="+mj-lt"/>
              <a:buAutoNum type="arabicPeriod" startAt="5"/>
            </a:pPr>
            <a:r>
              <a:rPr lang="en-US" sz="2900" dirty="0" smtClean="0"/>
              <a:t> No additional exception is required for the loan policy to be issued.</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41947400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7386" y="1855789"/>
            <a:ext cx="6096000" cy="1222258"/>
          </a:xfrm>
          <a:prstGeom prst="rect">
            <a:avLst/>
          </a:prstGeom>
        </p:spPr>
        <p:txBody>
          <a:bodyPr>
            <a:spAutoFit/>
          </a:bodyPr>
          <a:lstStyle/>
          <a:p>
            <a:pPr>
              <a:lnSpc>
                <a:spcPct val="115000"/>
              </a:lnSpc>
            </a:pPr>
            <a:r>
              <a:rPr lang="en-US" sz="6600" dirty="0">
                <a:solidFill>
                  <a:srgbClr val="0070C0"/>
                </a:solidFill>
                <a:latin typeface="Andalus" panose="02020603050405020304" pitchFamily="18" charset="-78"/>
                <a:ea typeface="+mj-ea"/>
                <a:cs typeface="Andalus" panose="02020603050405020304" pitchFamily="18" charset="-78"/>
              </a:rPr>
              <a:t>WATER BILLS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5965757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normAutofit/>
          </a:bodyPr>
          <a:lstStyle/>
          <a:p>
            <a:endParaRPr lang="en-US" dirty="0"/>
          </a:p>
          <a:p>
            <a:pPr marL="0" indent="0" algn="just">
              <a:buNone/>
            </a:pPr>
            <a:r>
              <a:rPr lang="en-US" sz="3600" dirty="0" smtClean="0">
                <a:latin typeface="Andalus" panose="02020603050405020304" pitchFamily="18" charset="-78"/>
                <a:cs typeface="Andalus" panose="02020603050405020304" pitchFamily="18" charset="-78"/>
              </a:rPr>
              <a:t>O.C.G.A</a:t>
            </a:r>
            <a:r>
              <a:rPr lang="en-US" sz="3600" dirty="0">
                <a:latin typeface="Andalus" panose="02020603050405020304" pitchFamily="18" charset="-78"/>
                <a:cs typeface="Andalus" panose="02020603050405020304" pitchFamily="18" charset="-78"/>
              </a:rPr>
              <a:t>. §36-60-17 provides </a:t>
            </a:r>
            <a:r>
              <a:rPr lang="en-US" sz="3600" dirty="0" smtClean="0">
                <a:latin typeface="Andalus" panose="02020603050405020304" pitchFamily="18" charset="-78"/>
                <a:cs typeface="Andalus" panose="02020603050405020304" pitchFamily="18" charset="-78"/>
              </a:rPr>
              <a:t>that a “public </a:t>
            </a:r>
            <a:r>
              <a:rPr lang="en-US" sz="3600" dirty="0">
                <a:latin typeface="Andalus" panose="02020603050405020304" pitchFamily="18" charset="-78"/>
                <a:cs typeface="Andalus" panose="02020603050405020304" pitchFamily="18" charset="-78"/>
              </a:rPr>
              <a:t>or private water supplier </a:t>
            </a:r>
            <a:r>
              <a:rPr lang="en-US" sz="3600" dirty="0">
                <a:solidFill>
                  <a:srgbClr val="0070C0"/>
                </a:solidFill>
                <a:latin typeface="Andalus" panose="02020603050405020304" pitchFamily="18" charset="-78"/>
                <a:cs typeface="Andalus" panose="02020603050405020304" pitchFamily="18" charset="-78"/>
              </a:rPr>
              <a:t>shall not impose a lien </a:t>
            </a:r>
            <a:r>
              <a:rPr lang="en-US" sz="3600" dirty="0">
                <a:latin typeface="Andalus" panose="02020603050405020304" pitchFamily="18" charset="-78"/>
                <a:cs typeface="Andalus" panose="02020603050405020304" pitchFamily="18" charset="-78"/>
              </a:rPr>
              <a:t>against real property to secure unpaid charges for water furnished </a:t>
            </a:r>
            <a:r>
              <a:rPr lang="en-US" sz="3600" dirty="0">
                <a:solidFill>
                  <a:srgbClr val="0070C0"/>
                </a:solidFill>
                <a:latin typeface="Andalus" panose="02020603050405020304" pitchFamily="18" charset="-78"/>
                <a:cs typeface="Andalus" panose="02020603050405020304" pitchFamily="18" charset="-78"/>
              </a:rPr>
              <a:t>unless</a:t>
            </a:r>
            <a:r>
              <a:rPr lang="en-US" sz="3600" dirty="0">
                <a:latin typeface="Andalus" panose="02020603050405020304" pitchFamily="18" charset="-78"/>
                <a:cs typeface="Andalus" panose="02020603050405020304" pitchFamily="18" charset="-78"/>
              </a:rPr>
              <a:t> the owner of such real property is the person who incurred the charges.” </a:t>
            </a:r>
            <a:endParaRPr lang="en-US" sz="3600" dirty="0" smtClean="0">
              <a:latin typeface="Andalus" panose="02020603050405020304" pitchFamily="18" charset="-78"/>
              <a:cs typeface="Andalus" panose="02020603050405020304" pitchFamily="18" charset="-78"/>
            </a:endParaRPr>
          </a:p>
          <a:p>
            <a:pPr marL="0" indent="0" algn="just">
              <a:buNone/>
            </a:pPr>
            <a:endParaRPr lang="en-US" sz="900" dirty="0">
              <a:latin typeface="Andalus" panose="02020603050405020304" pitchFamily="18" charset="-78"/>
              <a:cs typeface="Andalus" panose="02020603050405020304" pitchFamily="18" charset="-78"/>
            </a:endParaRPr>
          </a:p>
          <a:p>
            <a:pPr marL="0" indent="0" algn="just">
              <a:buNone/>
            </a:pPr>
            <a:r>
              <a:rPr lang="en-US" sz="3600" dirty="0" smtClean="0">
                <a:latin typeface="Andalus" panose="02020603050405020304" pitchFamily="18" charset="-78"/>
                <a:cs typeface="Andalus" panose="02020603050405020304" pitchFamily="18" charset="-78"/>
              </a:rPr>
              <a:t>Conversely</a:t>
            </a:r>
            <a:r>
              <a:rPr lang="en-US" sz="3600" dirty="0">
                <a:latin typeface="Andalus" panose="02020603050405020304" pitchFamily="18" charset="-78"/>
                <a:cs typeface="Andalus" panose="02020603050405020304" pitchFamily="18" charset="-78"/>
              </a:rPr>
              <a:t>, if water </a:t>
            </a:r>
            <a:r>
              <a:rPr lang="en-US" sz="3600" dirty="0">
                <a:solidFill>
                  <a:srgbClr val="0070C0"/>
                </a:solidFill>
                <a:latin typeface="Andalus" panose="02020603050405020304" pitchFamily="18" charset="-78"/>
                <a:cs typeface="Andalus" panose="02020603050405020304" pitchFamily="18" charset="-78"/>
              </a:rPr>
              <a:t>is </a:t>
            </a:r>
            <a:r>
              <a:rPr lang="en-US" sz="3600" dirty="0">
                <a:latin typeface="Andalus" panose="02020603050405020304" pitchFamily="18" charset="-78"/>
                <a:cs typeface="Andalus" panose="02020603050405020304" pitchFamily="18" charset="-78"/>
              </a:rPr>
              <a:t>furnished to “the owner of such real property” a lien may be imposed on the property if the bill is not paid.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6199615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30212"/>
            <a:ext cx="8596668" cy="5793712"/>
          </a:xfrm>
        </p:spPr>
        <p:txBody>
          <a:bodyPr>
            <a:noAutofit/>
          </a:bodyPr>
          <a:lstStyle/>
          <a:p>
            <a:pPr marL="0" indent="0" algn="just">
              <a:buNone/>
            </a:pPr>
            <a:r>
              <a:rPr lang="en-US" sz="3600" dirty="0" smtClean="0"/>
              <a:t>These liens have the same status and priority as ad valorem tax liens.</a:t>
            </a:r>
          </a:p>
          <a:p>
            <a:pPr marL="0" indent="0" algn="just">
              <a:buNone/>
            </a:pPr>
            <a:endParaRPr lang="en-US" sz="800" dirty="0" smtClean="0"/>
          </a:p>
          <a:p>
            <a:pPr marL="0" indent="0" algn="just">
              <a:buNone/>
            </a:pPr>
            <a:r>
              <a:rPr lang="en-US" sz="3600" dirty="0" smtClean="0"/>
              <a:t>The water department does not have to file a lien in the clerk’s records.</a:t>
            </a:r>
          </a:p>
          <a:p>
            <a:pPr marL="0" indent="0" algn="just">
              <a:buNone/>
            </a:pPr>
            <a:endParaRPr lang="en-US" sz="800" dirty="0" smtClean="0"/>
          </a:p>
          <a:p>
            <a:pPr marL="0" indent="0" algn="just">
              <a:buNone/>
            </a:pPr>
            <a:r>
              <a:rPr lang="en-US" sz="3600" dirty="0" smtClean="0"/>
              <a:t>Anyone intending to purchase the property and any lender intending to loan money with the property as security is on notice to inquire, just as with ad valorem taxes.</a:t>
            </a:r>
            <a:endParaRPr lang="en-US" sz="3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1654659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normAutofit fontScale="85000" lnSpcReduction="10000"/>
          </a:bodyPr>
          <a:lstStyle/>
          <a:p>
            <a:endParaRPr lang="en-US" dirty="0"/>
          </a:p>
          <a:p>
            <a:pPr marL="0" indent="0" algn="just">
              <a:buNone/>
            </a:pPr>
            <a:r>
              <a:rPr lang="en-US" sz="3600" dirty="0" smtClean="0"/>
              <a:t>In </a:t>
            </a:r>
            <a:r>
              <a:rPr lang="en-US" sz="3600" dirty="0"/>
              <a:t>light of the foregoing, </a:t>
            </a:r>
            <a:r>
              <a:rPr lang="en-US" sz="3600" dirty="0" smtClean="0"/>
              <a:t>you must determine whether the city or county where the property is located takes </a:t>
            </a:r>
            <a:r>
              <a:rPr lang="en-US" sz="3600" dirty="0"/>
              <a:t>a position that its bills for water, sewer or sanitary services are </a:t>
            </a:r>
            <a:r>
              <a:rPr lang="en-US" sz="3600" dirty="0" smtClean="0"/>
              <a:t>liens.  </a:t>
            </a:r>
          </a:p>
          <a:p>
            <a:pPr marL="0" indent="0" algn="just">
              <a:buNone/>
            </a:pPr>
            <a:r>
              <a:rPr lang="en-US" sz="3600" dirty="0" smtClean="0"/>
              <a:t>If so, </a:t>
            </a:r>
            <a:r>
              <a:rPr lang="en-US" sz="3600" dirty="0"/>
              <a:t>inquiry must be made with respect to the status of the bills for such services. If the inquiry reveals that there are </a:t>
            </a:r>
            <a:r>
              <a:rPr lang="en-US" sz="3600" dirty="0" smtClean="0"/>
              <a:t>unpaid current or past </a:t>
            </a:r>
            <a:r>
              <a:rPr lang="en-US" sz="3600" dirty="0"/>
              <a:t>due bills for such </a:t>
            </a:r>
            <a:r>
              <a:rPr lang="en-US" sz="3600" dirty="0" smtClean="0"/>
              <a:t>services.  </a:t>
            </a:r>
          </a:p>
          <a:p>
            <a:pPr marL="0" indent="0" algn="just">
              <a:buNone/>
            </a:pPr>
            <a:r>
              <a:rPr lang="en-US" sz="3600" dirty="0" smtClean="0"/>
              <a:t>If the bill reveals that the services were provided to the owner of the property, </a:t>
            </a:r>
            <a:r>
              <a:rPr lang="en-US" sz="3600" dirty="0"/>
              <a:t>the bills must be paid in full before any policy of title insurance may be issued insuring without exception for the said liens.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9288072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lstStyle/>
          <a:p>
            <a:pPr marL="0" indent="0">
              <a:buNone/>
            </a:pPr>
            <a:r>
              <a:rPr lang="en-US" dirty="0" smtClean="0"/>
              <a:t> </a:t>
            </a:r>
            <a:endParaRPr lang="en-US" dirty="0"/>
          </a:p>
          <a:p>
            <a:pPr marL="0" indent="0">
              <a:buNone/>
            </a:pPr>
            <a:endParaRPr lang="en-US" dirty="0"/>
          </a:p>
          <a:p>
            <a:pPr marL="0" indent="0">
              <a:buNone/>
            </a:pPr>
            <a:endParaRPr lang="en-US" dirty="0" smtClean="0"/>
          </a:p>
          <a:p>
            <a:pPr marL="0" indent="0">
              <a:buNone/>
            </a:pPr>
            <a:endParaRPr lang="en-US" dirty="0"/>
          </a:p>
          <a:p>
            <a:pPr marL="0" indent="0" algn="just">
              <a:buNone/>
            </a:pPr>
            <a:r>
              <a:rPr lang="en-US" sz="3600" dirty="0"/>
              <a:t>I</a:t>
            </a:r>
            <a:r>
              <a:rPr lang="en-US" sz="3600" dirty="0" smtClean="0"/>
              <a:t>f </a:t>
            </a:r>
            <a:r>
              <a:rPr lang="en-US" sz="3600" dirty="0"/>
              <a:t>the water bills are against total strangers to the title, those bills may not need to be paid. But, </a:t>
            </a:r>
            <a:r>
              <a:rPr lang="en-US" sz="3600" dirty="0" smtClean="0"/>
              <a:t>you </a:t>
            </a:r>
            <a:r>
              <a:rPr lang="en-US" sz="3600" dirty="0"/>
              <a:t>must </a:t>
            </a:r>
            <a:r>
              <a:rPr lang="en-US" sz="3600" dirty="0" smtClean="0"/>
              <a:t>look critically </a:t>
            </a:r>
            <a:r>
              <a:rPr lang="en-US" sz="3600" dirty="0"/>
              <a:t>at each one. Some bills </a:t>
            </a:r>
            <a:r>
              <a:rPr lang="en-US" sz="3600" dirty="0" smtClean="0"/>
              <a:t>with names that are not in the chain of </a:t>
            </a:r>
            <a:r>
              <a:rPr lang="en-US" sz="3600" smtClean="0"/>
              <a:t>title would have to be paid.</a:t>
            </a:r>
            <a:endParaRPr lang="en-US" sz="3600" dirty="0" smtClean="0"/>
          </a:p>
          <a:p>
            <a:pPr marL="0" indent="0">
              <a:buNone/>
            </a:pPr>
            <a:endParaRPr lang="en-US" sz="3600"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26356587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lstStyle/>
          <a:p>
            <a:pPr marL="0" indent="0">
              <a:buNone/>
            </a:pPr>
            <a:r>
              <a:rPr lang="en-US" dirty="0" smtClean="0"/>
              <a:t> </a:t>
            </a:r>
            <a:endParaRPr lang="en-US" dirty="0"/>
          </a:p>
          <a:p>
            <a:pPr marL="0" indent="0">
              <a:buNone/>
            </a:pPr>
            <a:endParaRPr lang="en-US" dirty="0"/>
          </a:p>
          <a:p>
            <a:pPr marL="0" indent="0">
              <a:buNone/>
            </a:pPr>
            <a:endParaRPr lang="en-US" dirty="0" smtClean="0"/>
          </a:p>
          <a:p>
            <a:pPr marL="0" indent="0">
              <a:buNone/>
            </a:pPr>
            <a:endParaRPr lang="en-US" dirty="0"/>
          </a:p>
          <a:p>
            <a:pPr marL="0" indent="0" algn="just">
              <a:buNone/>
            </a:pPr>
            <a:r>
              <a:rPr lang="en-US" sz="3600" dirty="0" smtClean="0"/>
              <a:t>How do you determine who falls into the category of “Owner of the Property?”</a:t>
            </a:r>
          </a:p>
          <a:p>
            <a:pPr marL="0" indent="0">
              <a:buNone/>
            </a:pPr>
            <a:endParaRPr lang="en-US" sz="3600"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20817400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6" y="334851"/>
            <a:ext cx="8191418" cy="6246253"/>
          </a:xfrm>
        </p:spPr>
        <p:txBody>
          <a:bodyPr>
            <a:normAutofit lnSpcReduction="10000"/>
          </a:bodyPr>
          <a:lstStyle/>
          <a:p>
            <a:pPr marL="0" indent="0">
              <a:buNone/>
            </a:pPr>
            <a:r>
              <a:rPr lang="en-US" dirty="0" smtClean="0"/>
              <a:t> </a:t>
            </a:r>
            <a:endParaRPr lang="en-US" dirty="0"/>
          </a:p>
          <a:p>
            <a:pPr marL="0" indent="0" algn="just">
              <a:buNone/>
            </a:pPr>
            <a:r>
              <a:rPr lang="en-US" sz="3600" dirty="0" smtClean="0"/>
              <a:t>For </a:t>
            </a:r>
            <a:r>
              <a:rPr lang="en-US" sz="3600" dirty="0"/>
              <a:t>example, if the person on title was “Margaret Jones” and the water bill is against “Thomas Jones” it may be that </a:t>
            </a:r>
            <a:r>
              <a:rPr lang="en-US" sz="3600" dirty="0" smtClean="0"/>
              <a:t>water </a:t>
            </a:r>
            <a:r>
              <a:rPr lang="en-US" sz="3600" dirty="0"/>
              <a:t>was indeed being supplied to the owner. </a:t>
            </a:r>
            <a:endParaRPr lang="en-US" sz="3600" dirty="0" smtClean="0"/>
          </a:p>
          <a:p>
            <a:pPr marL="0" indent="0" algn="just">
              <a:buNone/>
            </a:pPr>
            <a:endParaRPr lang="en-US" sz="3600" dirty="0"/>
          </a:p>
          <a:p>
            <a:pPr marL="0" indent="0" algn="just">
              <a:buNone/>
            </a:pPr>
            <a:r>
              <a:rPr lang="en-US" sz="3600" dirty="0" smtClean="0"/>
              <a:t>In </a:t>
            </a:r>
            <a:r>
              <a:rPr lang="en-US" sz="3600" dirty="0"/>
              <a:t>the absence of information about the relationship between Margaret and Thomas, if any, you could not safely rule out that bill and would have to pay it.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32143515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normAutofit/>
          </a:bodyPr>
          <a:lstStyle/>
          <a:p>
            <a:pPr marL="0" indent="0">
              <a:buNone/>
            </a:pPr>
            <a:r>
              <a:rPr lang="en-US" dirty="0" smtClean="0"/>
              <a:t> </a:t>
            </a:r>
            <a:r>
              <a:rPr lang="en-US" sz="3600" dirty="0" smtClean="0"/>
              <a:t>As </a:t>
            </a:r>
            <a:r>
              <a:rPr lang="en-US" sz="3600" dirty="0"/>
              <a:t>another example, if </a:t>
            </a:r>
            <a:r>
              <a:rPr lang="en-US" sz="3600" dirty="0" smtClean="0"/>
              <a:t>the </a:t>
            </a:r>
            <a:r>
              <a:rPr lang="en-US" sz="3600" dirty="0"/>
              <a:t>name on title was “Margaret Jones” </a:t>
            </a:r>
            <a:r>
              <a:rPr lang="en-US" sz="3600" dirty="0" smtClean="0"/>
              <a:t>but “Margie </a:t>
            </a:r>
            <a:r>
              <a:rPr lang="en-US" sz="3600" dirty="0"/>
              <a:t>Jones” is the name on the bill, </a:t>
            </a:r>
            <a:r>
              <a:rPr lang="en-US" sz="3600" dirty="0" smtClean="0"/>
              <a:t>that </a:t>
            </a:r>
            <a:r>
              <a:rPr lang="en-US" sz="3600" dirty="0"/>
              <a:t>one is too close to rule out. </a:t>
            </a:r>
            <a:endParaRPr lang="en-US" sz="3600" dirty="0" smtClean="0"/>
          </a:p>
          <a:p>
            <a:pPr marL="0" indent="0">
              <a:buNone/>
            </a:pPr>
            <a:endParaRPr lang="en-US" sz="3600" dirty="0"/>
          </a:p>
          <a:p>
            <a:pPr marL="0" indent="0">
              <a:buNone/>
            </a:pPr>
            <a:r>
              <a:rPr lang="en-US" sz="3600" dirty="0" smtClean="0"/>
              <a:t>(Similarly</a:t>
            </a:r>
            <a:r>
              <a:rPr lang="en-US" sz="3600" dirty="0"/>
              <a:t>, if the name on </a:t>
            </a:r>
            <a:r>
              <a:rPr lang="en-US" sz="3600" dirty="0" smtClean="0"/>
              <a:t>the title </a:t>
            </a:r>
            <a:r>
              <a:rPr lang="en-US" sz="3600" dirty="0"/>
              <a:t>is “Montague Fitzgerald Smith,” </a:t>
            </a:r>
            <a:r>
              <a:rPr lang="en-US" sz="3600" dirty="0" smtClean="0"/>
              <a:t>but the name on the bill </a:t>
            </a:r>
            <a:r>
              <a:rPr lang="en-US" sz="3600" dirty="0"/>
              <a:t>is “Montague Fitzgerald Jones” </a:t>
            </a:r>
            <a:r>
              <a:rPr lang="en-US" sz="3600" dirty="0" smtClean="0"/>
              <a:t>that </a:t>
            </a:r>
            <a:r>
              <a:rPr lang="en-US" sz="3600" dirty="0"/>
              <a:t>one is too close to rule out, too.) </a:t>
            </a:r>
            <a:endParaRPr lang="en-US" sz="3600"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746965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81000"/>
            <a:ext cx="8596668" cy="6025487"/>
          </a:xfrm>
        </p:spPr>
        <p:txBody>
          <a:bodyPr>
            <a:normAutofit fontScale="92500" lnSpcReduction="10000"/>
          </a:bodyPr>
          <a:lstStyle/>
          <a:p>
            <a:pPr marL="0" indent="0" algn="just">
              <a:buNone/>
            </a:pPr>
            <a:r>
              <a:rPr lang="en-US" sz="5600" dirty="0" smtClean="0">
                <a:solidFill>
                  <a:srgbClr val="0070C0"/>
                </a:solidFill>
                <a:latin typeface="Andalus" panose="02020603050405020304" pitchFamily="18" charset="-78"/>
                <a:cs typeface="Andalus" panose="02020603050405020304" pitchFamily="18" charset="-78"/>
              </a:rPr>
              <a:t>Question:</a:t>
            </a:r>
          </a:p>
          <a:p>
            <a:pPr marL="0" indent="0" algn="just">
              <a:buNone/>
            </a:pPr>
            <a:r>
              <a:rPr lang="en-US" sz="3400" dirty="0" smtClean="0">
                <a:solidFill>
                  <a:srgbClr val="0070C0"/>
                </a:solidFill>
                <a:latin typeface="Andalus" panose="02020603050405020304" pitchFamily="18" charset="-78"/>
                <a:cs typeface="Andalus" panose="02020603050405020304" pitchFamily="18" charset="-78"/>
              </a:rPr>
              <a:t>Let’s say I purchase property, move in and use the water, but I leave the water service in my seller’s name.</a:t>
            </a:r>
          </a:p>
          <a:p>
            <a:pPr algn="just"/>
            <a:endParaRPr lang="en-US" sz="2100" dirty="0" smtClean="0">
              <a:solidFill>
                <a:srgbClr val="0070C0"/>
              </a:solidFill>
              <a:latin typeface="Andalus" panose="02020603050405020304" pitchFamily="18" charset="-78"/>
              <a:cs typeface="Andalus" panose="02020603050405020304" pitchFamily="18" charset="-78"/>
            </a:endParaRPr>
          </a:p>
          <a:p>
            <a:pPr algn="just"/>
            <a:r>
              <a:rPr lang="en-US" sz="3600" dirty="0" smtClean="0">
                <a:solidFill>
                  <a:srgbClr val="0070C0"/>
                </a:solidFill>
                <a:latin typeface="Andalus" panose="02020603050405020304" pitchFamily="18" charset="-78"/>
                <a:cs typeface="Andalus" panose="02020603050405020304" pitchFamily="18" charset="-78"/>
              </a:rPr>
              <a:t>Should I be allowed to claim that because the water is not being billed to me, that the water is not being furnished to the owner?  </a:t>
            </a:r>
          </a:p>
          <a:p>
            <a:pPr algn="just"/>
            <a:r>
              <a:rPr lang="en-US" sz="3600" dirty="0" smtClean="0">
                <a:solidFill>
                  <a:srgbClr val="0070C0"/>
                </a:solidFill>
                <a:latin typeface="Andalus" panose="02020603050405020304" pitchFamily="18" charset="-78"/>
                <a:cs typeface="Andalus" panose="02020603050405020304" pitchFamily="18" charset="-78"/>
              </a:rPr>
              <a:t>Or should I be allowed to claim that the unpaid bill for water I used should NOT be a lien on my property?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2727699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7589" y="2834583"/>
            <a:ext cx="8384145" cy="2215991"/>
          </a:xfrm>
          <a:prstGeom prst="rect">
            <a:avLst/>
          </a:prstGeom>
        </p:spPr>
        <p:txBody>
          <a:bodyPr wrap="square">
            <a:spAutoFit/>
          </a:bodyPr>
          <a:lstStyle/>
          <a:p>
            <a:pPr marR="0" lvl="0">
              <a:lnSpc>
                <a:spcPct val="115000"/>
              </a:lnSpc>
              <a:spcBef>
                <a:spcPct val="0"/>
              </a:spcBef>
              <a:spcAft>
                <a:spcPts val="0"/>
              </a:spcAft>
            </a:pPr>
            <a:r>
              <a:rPr lang="en-US" sz="6600" dirty="0">
                <a:solidFill>
                  <a:srgbClr val="0070C0"/>
                </a:solidFill>
                <a:latin typeface="Andalus" panose="02020603050405020304" pitchFamily="18" charset="-78"/>
                <a:ea typeface="+mj-ea"/>
                <a:cs typeface="Andalus" panose="02020603050405020304" pitchFamily="18" charset="-78"/>
              </a:rPr>
              <a:t>RISKY </a:t>
            </a:r>
            <a:r>
              <a:rPr lang="en-US" sz="6600" dirty="0" smtClean="0">
                <a:solidFill>
                  <a:srgbClr val="0070C0"/>
                </a:solidFill>
                <a:latin typeface="Andalus" panose="02020603050405020304" pitchFamily="18" charset="-78"/>
                <a:ea typeface="+mj-ea"/>
                <a:cs typeface="Andalus" panose="02020603050405020304" pitchFamily="18" charset="-78"/>
              </a:rPr>
              <a:t>PAYOFFS</a:t>
            </a:r>
            <a:endParaRPr lang="en-US" sz="6600" dirty="0">
              <a:solidFill>
                <a:srgbClr val="0070C0"/>
              </a:solidFill>
              <a:latin typeface="Andalus" panose="02020603050405020304" pitchFamily="18" charset="-78"/>
              <a:ea typeface="+mj-ea"/>
              <a:cs typeface="Andalus" panose="02020603050405020304" pitchFamily="18" charset="-78"/>
            </a:endParaRPr>
          </a:p>
          <a:p>
            <a:pPr lvl="1">
              <a:lnSpc>
                <a:spcPct val="115000"/>
              </a:lnSpc>
            </a:pPr>
            <a:endParaRPr lang="en-US" sz="54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35124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303" y="1192369"/>
            <a:ext cx="8596668" cy="5903890"/>
          </a:xfrm>
        </p:spPr>
        <p:txBody>
          <a:bodyPr>
            <a:normAutofit/>
          </a:bodyPr>
          <a:lstStyle/>
          <a:p>
            <a:pPr marL="0" indent="0" algn="just">
              <a:buNone/>
            </a:pPr>
            <a:r>
              <a:rPr lang="en-US" sz="4000" dirty="0" smtClean="0">
                <a:solidFill>
                  <a:srgbClr val="0070C0"/>
                </a:solidFill>
                <a:latin typeface="Andalus" panose="02020603050405020304" pitchFamily="18" charset="-78"/>
                <a:cs typeface="Andalus" panose="02020603050405020304" pitchFamily="18" charset="-78"/>
              </a:rPr>
              <a:t>The “owner of the property” may or may not be the person or entity who is the record owner.  </a:t>
            </a:r>
          </a:p>
          <a:p>
            <a:pPr marL="0" indent="0" algn="just">
              <a:buNone/>
            </a:pPr>
            <a:r>
              <a:rPr lang="en-US" sz="4000" dirty="0" smtClean="0">
                <a:solidFill>
                  <a:srgbClr val="0070C0"/>
                </a:solidFill>
                <a:latin typeface="Andalus" panose="02020603050405020304" pitchFamily="18" charset="-78"/>
                <a:cs typeface="Andalus" panose="02020603050405020304" pitchFamily="18" charset="-78"/>
              </a:rPr>
              <a:t>Example:  the record owner died, and his heirs now own the property, and live in the property, but the bill is still in the name of the deceased former owner.</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33569854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37067"/>
            <a:ext cx="8596668" cy="6025487"/>
          </a:xfrm>
        </p:spPr>
        <p:txBody>
          <a:bodyPr>
            <a:normAutofit/>
          </a:bodyPr>
          <a:lstStyle/>
          <a:p>
            <a:pPr marL="0" indent="0" algn="just">
              <a:buNone/>
            </a:pPr>
            <a:r>
              <a:rPr lang="en-US" sz="4000" dirty="0" smtClean="0">
                <a:solidFill>
                  <a:srgbClr val="0070C0"/>
                </a:solidFill>
                <a:latin typeface="Andalus" panose="02020603050405020304" pitchFamily="18" charset="-78"/>
                <a:cs typeface="Andalus" panose="02020603050405020304" pitchFamily="18" charset="-78"/>
              </a:rPr>
              <a:t>The person whose name is on the bill may not be the owner of record, but it could still be the case that the water is being furnished to the owner.  </a:t>
            </a:r>
          </a:p>
          <a:p>
            <a:pPr marL="0" indent="0" algn="just">
              <a:buNone/>
            </a:pPr>
            <a:endParaRPr lang="en-US" sz="4000" dirty="0">
              <a:solidFill>
                <a:srgbClr val="0070C0"/>
              </a:solidFill>
              <a:latin typeface="Andalus" panose="02020603050405020304" pitchFamily="18" charset="-78"/>
              <a:cs typeface="Andalus" panose="02020603050405020304" pitchFamily="18" charset="-78"/>
            </a:endParaRPr>
          </a:p>
          <a:p>
            <a:pPr marL="0" indent="0" algn="just">
              <a:buNone/>
            </a:pPr>
            <a:r>
              <a:rPr lang="en-US" sz="4000" dirty="0" smtClean="0">
                <a:solidFill>
                  <a:srgbClr val="0070C0"/>
                </a:solidFill>
                <a:latin typeface="Andalus" panose="02020603050405020304" pitchFamily="18" charset="-78"/>
                <a:cs typeface="Andalus" panose="02020603050405020304" pitchFamily="18" charset="-78"/>
              </a:rPr>
              <a:t>Example: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7319990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normAutofit fontScale="85000" lnSpcReduction="10000"/>
          </a:bodyPr>
          <a:lstStyle/>
          <a:p>
            <a:pPr marL="0" indent="0">
              <a:buNone/>
            </a:pPr>
            <a:r>
              <a:rPr lang="en-US" sz="1900" dirty="0" smtClean="0"/>
              <a:t>Underwriting Question</a:t>
            </a:r>
            <a:r>
              <a:rPr lang="en-US" sz="1900" dirty="0"/>
              <a:t>:  Water charges were incurred in 2011 through 2014 in the name of </a:t>
            </a:r>
            <a:r>
              <a:rPr lang="en-US" sz="1900" dirty="0" smtClean="0"/>
              <a:t>Ouetta Wimmer.  </a:t>
            </a:r>
            <a:r>
              <a:rPr lang="en-US" sz="1900" dirty="0"/>
              <a:t>Can we insure over the water bill in the name of </a:t>
            </a:r>
            <a:r>
              <a:rPr lang="en-US" sz="1900" dirty="0" smtClean="0"/>
              <a:t>Ouetta Wimmer </a:t>
            </a:r>
            <a:r>
              <a:rPr lang="en-US" sz="1900" dirty="0"/>
              <a:t>because she came off title in </a:t>
            </a:r>
            <a:r>
              <a:rPr lang="en-US" sz="1900" dirty="0" smtClean="0"/>
              <a:t>2007, </a:t>
            </a:r>
            <a:r>
              <a:rPr lang="en-US" sz="1900" dirty="0"/>
              <a:t>before the water charges were incurred</a:t>
            </a:r>
            <a:r>
              <a:rPr lang="en-US" sz="1900" dirty="0" smtClean="0"/>
              <a:t>?</a:t>
            </a:r>
          </a:p>
          <a:p>
            <a:pPr marL="0" indent="0" algn="just">
              <a:buNone/>
            </a:pPr>
            <a:endParaRPr lang="en-US" sz="1900" dirty="0"/>
          </a:p>
          <a:p>
            <a:pPr marL="0" indent="0" algn="just">
              <a:buNone/>
            </a:pPr>
            <a:r>
              <a:rPr lang="en-US" sz="1900" dirty="0" smtClean="0"/>
              <a:t>Supporting Documents reveal:  Ouetta S. Wimmer </a:t>
            </a:r>
            <a:r>
              <a:rPr lang="en-US" sz="1900" dirty="0"/>
              <a:t>took title in August of </a:t>
            </a:r>
            <a:r>
              <a:rPr lang="en-US" sz="1900" dirty="0" smtClean="0"/>
              <a:t>1992.  In </a:t>
            </a:r>
            <a:r>
              <a:rPr lang="en-US" sz="1900" dirty="0"/>
              <a:t>September, </a:t>
            </a:r>
            <a:r>
              <a:rPr lang="en-US" sz="1900" dirty="0" smtClean="0"/>
              <a:t>1992 Ouetta S. Wimmer </a:t>
            </a:r>
            <a:r>
              <a:rPr lang="en-US" sz="1900" dirty="0"/>
              <a:t>deeded to herself and </a:t>
            </a:r>
            <a:r>
              <a:rPr lang="en-US" sz="1900" dirty="0" smtClean="0"/>
              <a:t>Abie </a:t>
            </a:r>
            <a:r>
              <a:rPr lang="en-US" sz="1900" dirty="0"/>
              <a:t>C. </a:t>
            </a:r>
            <a:r>
              <a:rPr lang="en-US" sz="1900" dirty="0" smtClean="0"/>
              <a:t>Dee </a:t>
            </a:r>
            <a:r>
              <a:rPr lang="en-US" sz="1900" dirty="0"/>
              <a:t>as joint tenants with right of survivorship (JTWROS) for a consideration of love and affection.</a:t>
            </a:r>
          </a:p>
          <a:p>
            <a:pPr marL="0" indent="0" algn="just">
              <a:buNone/>
            </a:pPr>
            <a:r>
              <a:rPr lang="en-US" sz="1900" dirty="0" smtClean="0"/>
              <a:t>In </a:t>
            </a:r>
            <a:r>
              <a:rPr lang="en-US" sz="1900" dirty="0"/>
              <a:t>January, 2006 </a:t>
            </a:r>
            <a:r>
              <a:rPr lang="en-US" sz="1900" dirty="0" smtClean="0"/>
              <a:t>Ouetta Sue Wimmer </a:t>
            </a:r>
            <a:r>
              <a:rPr lang="en-US" sz="1900" dirty="0"/>
              <a:t>a/k/a </a:t>
            </a:r>
            <a:r>
              <a:rPr lang="en-US" sz="1900" dirty="0" smtClean="0"/>
              <a:t>Ouetta S. Wimmer </a:t>
            </a:r>
            <a:r>
              <a:rPr lang="en-US" sz="1900" dirty="0"/>
              <a:t>and </a:t>
            </a:r>
            <a:r>
              <a:rPr lang="en-US" sz="1900" dirty="0" smtClean="0"/>
              <a:t>Abie </a:t>
            </a:r>
            <a:r>
              <a:rPr lang="en-US" sz="1900" dirty="0"/>
              <a:t>C. </a:t>
            </a:r>
            <a:r>
              <a:rPr lang="en-US" sz="1900" dirty="0" smtClean="0"/>
              <a:t>Dee </a:t>
            </a:r>
            <a:r>
              <a:rPr lang="en-US" sz="1900" dirty="0"/>
              <a:t>deeded to themselves and </a:t>
            </a:r>
            <a:r>
              <a:rPr lang="en-US" sz="1900" dirty="0" smtClean="0"/>
              <a:t>Venus P. Lahnet, </a:t>
            </a:r>
            <a:r>
              <a:rPr lang="en-US" sz="1900" dirty="0"/>
              <a:t>JTWROS.  </a:t>
            </a:r>
            <a:r>
              <a:rPr lang="en-US" sz="1900" dirty="0" smtClean="0"/>
              <a:t>Transfer tax was $0.00.  (So, probably, consideration </a:t>
            </a:r>
            <a:r>
              <a:rPr lang="en-US" sz="1900" dirty="0"/>
              <a:t>was “love and </a:t>
            </a:r>
            <a:r>
              <a:rPr lang="en-US" sz="1900" dirty="0" smtClean="0"/>
              <a:t>affection.”)</a:t>
            </a:r>
            <a:endParaRPr lang="en-US" sz="1900" dirty="0"/>
          </a:p>
          <a:p>
            <a:pPr marL="0" lvl="0" indent="0" algn="just">
              <a:buClr>
                <a:srgbClr val="90C226"/>
              </a:buClr>
              <a:buNone/>
            </a:pPr>
            <a:r>
              <a:rPr lang="en-US" sz="1900" dirty="0" smtClean="0"/>
              <a:t>In </a:t>
            </a:r>
            <a:r>
              <a:rPr lang="en-US" sz="1900" dirty="0"/>
              <a:t>April, 2007, </a:t>
            </a:r>
            <a:r>
              <a:rPr lang="en-US" sz="1900" dirty="0" smtClean="0"/>
              <a:t>Ouetta S. Wimmer, Abie </a:t>
            </a:r>
            <a:r>
              <a:rPr lang="en-US" sz="1900" dirty="0"/>
              <a:t>C. </a:t>
            </a:r>
            <a:r>
              <a:rPr lang="en-US" sz="1900" dirty="0" smtClean="0"/>
              <a:t>Dee </a:t>
            </a:r>
            <a:r>
              <a:rPr lang="en-US" sz="1900" dirty="0"/>
              <a:t>and Venus </a:t>
            </a:r>
            <a:r>
              <a:rPr lang="en-US" sz="1900" dirty="0" smtClean="0"/>
              <a:t>P. Lahnet deeded </a:t>
            </a:r>
            <a:r>
              <a:rPr lang="en-US" sz="1900" dirty="0"/>
              <a:t>to </a:t>
            </a:r>
            <a:r>
              <a:rPr lang="en-US" sz="1900" dirty="0" smtClean="0"/>
              <a:t>Abie </a:t>
            </a:r>
            <a:r>
              <a:rPr lang="en-US" sz="1900" dirty="0"/>
              <a:t>C. </a:t>
            </a:r>
            <a:r>
              <a:rPr lang="en-US" sz="1900" dirty="0" smtClean="0"/>
              <a:t>Dee.</a:t>
            </a:r>
            <a:r>
              <a:rPr lang="en-US" sz="1900" dirty="0"/>
              <a:t>  </a:t>
            </a:r>
            <a:r>
              <a:rPr lang="en-US" sz="1900" dirty="0">
                <a:solidFill>
                  <a:prstClr val="black">
                    <a:lumMod val="75000"/>
                    <a:lumOff val="25000"/>
                  </a:prstClr>
                </a:solidFill>
              </a:rPr>
              <a:t>Transfer tax was $0.00.  (So, probably, consideration was “love and affection.”)</a:t>
            </a:r>
          </a:p>
          <a:p>
            <a:pPr marL="0" indent="0" algn="just">
              <a:buNone/>
            </a:pPr>
            <a:r>
              <a:rPr lang="en-US" sz="1900" dirty="0" smtClean="0"/>
              <a:t>In </a:t>
            </a:r>
            <a:r>
              <a:rPr lang="en-US" sz="1900" dirty="0"/>
              <a:t>October, 2014 </a:t>
            </a:r>
            <a:r>
              <a:rPr lang="en-US" sz="1900" dirty="0" smtClean="0"/>
              <a:t>Abie </a:t>
            </a:r>
            <a:r>
              <a:rPr lang="en-US" sz="1900" dirty="0"/>
              <a:t>C. </a:t>
            </a:r>
            <a:r>
              <a:rPr lang="en-US" sz="1900" dirty="0" smtClean="0"/>
              <a:t>Dee, </a:t>
            </a:r>
            <a:r>
              <a:rPr lang="en-US" sz="1900" dirty="0"/>
              <a:t>by her </a:t>
            </a:r>
            <a:r>
              <a:rPr lang="en-US" sz="1900" dirty="0" smtClean="0"/>
              <a:t>AIF Venus Penelope </a:t>
            </a:r>
            <a:r>
              <a:rPr lang="en-US" sz="1900" dirty="0"/>
              <a:t>V</a:t>
            </a:r>
            <a:r>
              <a:rPr lang="en-US" sz="1900" dirty="0" smtClean="0"/>
              <a:t>aux</a:t>
            </a:r>
            <a:r>
              <a:rPr lang="en-US" sz="1900" dirty="0"/>
              <a:t>, deeded to Yale </a:t>
            </a:r>
            <a:r>
              <a:rPr lang="en-US" sz="1900" dirty="0" smtClean="0"/>
              <a:t>H. Emory. </a:t>
            </a:r>
            <a:endParaRPr lang="en-US" sz="1900" dirty="0"/>
          </a:p>
          <a:p>
            <a:pPr marL="0" indent="0" algn="just">
              <a:buNone/>
            </a:pPr>
            <a:endParaRPr lang="en-US" sz="1900" dirty="0" smtClean="0"/>
          </a:p>
          <a:p>
            <a:pPr marL="0" indent="0" algn="just">
              <a:buNone/>
            </a:pPr>
            <a:r>
              <a:rPr lang="en-US" sz="1900" dirty="0" smtClean="0"/>
              <a:t>Answer:  This </a:t>
            </a:r>
            <a:r>
              <a:rPr lang="en-US" sz="1900" dirty="0"/>
              <a:t>is not a situation where the water department was furnishing water to a tenant.  </a:t>
            </a:r>
          </a:p>
          <a:p>
            <a:pPr marL="0" indent="0" algn="just">
              <a:buNone/>
            </a:pPr>
            <a:r>
              <a:rPr lang="en-US" sz="1900" dirty="0" smtClean="0"/>
              <a:t>The </a:t>
            </a:r>
            <a:r>
              <a:rPr lang="en-US" sz="1900" dirty="0"/>
              <a:t>three </a:t>
            </a:r>
            <a:r>
              <a:rPr lang="en-US" sz="1900" dirty="0" smtClean="0"/>
              <a:t>people </a:t>
            </a:r>
            <a:r>
              <a:rPr lang="en-US" sz="1900" dirty="0"/>
              <a:t>who were parties to this deed apparently had some family </a:t>
            </a:r>
            <a:r>
              <a:rPr lang="en-US" sz="1900" dirty="0" smtClean="0"/>
              <a:t>connections.</a:t>
            </a:r>
            <a:r>
              <a:rPr lang="en-US" sz="1900" dirty="0"/>
              <a:t>    So, I think that the water department could reasonably take the position that the water was furnished to the owner. </a:t>
            </a:r>
          </a:p>
          <a:p>
            <a:pPr marL="0" indent="0" algn="just">
              <a:buNone/>
            </a:pPr>
            <a:r>
              <a:rPr lang="en-US" sz="1900" dirty="0" smtClean="0"/>
              <a:t>Accordingly, we cannot insure </a:t>
            </a:r>
            <a:r>
              <a:rPr lang="en-US" sz="1900" dirty="0"/>
              <a:t>over the outstanding water bill on the basis of the fact that </a:t>
            </a:r>
            <a:r>
              <a:rPr lang="en-US" sz="1900" dirty="0" smtClean="0"/>
              <a:t>Ouetta Wimmer </a:t>
            </a:r>
            <a:r>
              <a:rPr lang="en-US" sz="1900" dirty="0"/>
              <a:t>came off title before the water charges were incurred.  </a:t>
            </a:r>
          </a:p>
          <a:p>
            <a:pPr marL="0" indent="0">
              <a:buNone/>
            </a:pPr>
            <a:endParaRPr lang="en-US" sz="1900"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17715472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334851"/>
            <a:ext cx="8874757" cy="6246253"/>
          </a:xfrm>
        </p:spPr>
        <p:txBody>
          <a:bodyPr>
            <a:normAutofit/>
          </a:bodyPr>
          <a:lstStyle/>
          <a:p>
            <a:pPr marL="0" indent="0">
              <a:buNone/>
            </a:pPr>
            <a:endParaRPr lang="en-US" dirty="0"/>
          </a:p>
          <a:p>
            <a:pPr marL="0" indent="0">
              <a:buNone/>
            </a:pPr>
            <a:endParaRPr lang="en-US" dirty="0" smtClean="0"/>
          </a:p>
          <a:p>
            <a:pPr marL="0" lvl="0" indent="0" algn="just">
              <a:buClr>
                <a:srgbClr val="90C226"/>
              </a:buClr>
              <a:buNone/>
            </a:pPr>
            <a:r>
              <a:rPr lang="en-US" sz="4000" dirty="0">
                <a:solidFill>
                  <a:srgbClr val="0070C0"/>
                </a:solidFill>
                <a:latin typeface="Andalus" panose="02020603050405020304" pitchFamily="18" charset="-78"/>
                <a:cs typeface="Andalus" panose="02020603050405020304" pitchFamily="18" charset="-78"/>
              </a:rPr>
              <a:t>The person whose name </a:t>
            </a:r>
            <a:r>
              <a:rPr lang="en-US" sz="4000" dirty="0" smtClean="0">
                <a:solidFill>
                  <a:srgbClr val="0070C0"/>
                </a:solidFill>
                <a:latin typeface="Andalus" panose="02020603050405020304" pitchFamily="18" charset="-78"/>
                <a:cs typeface="Andalus" panose="02020603050405020304" pitchFamily="18" charset="-78"/>
              </a:rPr>
              <a:t>was </a:t>
            </a:r>
            <a:r>
              <a:rPr lang="en-US" sz="4000" dirty="0">
                <a:solidFill>
                  <a:srgbClr val="0070C0"/>
                </a:solidFill>
                <a:latin typeface="Andalus" panose="02020603050405020304" pitchFamily="18" charset="-78"/>
                <a:cs typeface="Andalus" panose="02020603050405020304" pitchFamily="18" charset="-78"/>
              </a:rPr>
              <a:t>on the bill </a:t>
            </a:r>
            <a:r>
              <a:rPr lang="en-US" sz="4000" dirty="0" smtClean="0">
                <a:solidFill>
                  <a:srgbClr val="0070C0"/>
                </a:solidFill>
                <a:latin typeface="Andalus" panose="02020603050405020304" pitchFamily="18" charset="-78"/>
                <a:cs typeface="Andalus" panose="02020603050405020304" pitchFamily="18" charset="-78"/>
              </a:rPr>
              <a:t>was not the </a:t>
            </a:r>
            <a:r>
              <a:rPr lang="en-US" sz="4000" dirty="0">
                <a:solidFill>
                  <a:srgbClr val="0070C0"/>
                </a:solidFill>
                <a:latin typeface="Andalus" panose="02020603050405020304" pitchFamily="18" charset="-78"/>
                <a:cs typeface="Andalus" panose="02020603050405020304" pitchFamily="18" charset="-78"/>
              </a:rPr>
              <a:t>owner of record, </a:t>
            </a:r>
            <a:r>
              <a:rPr lang="en-US" sz="4000" dirty="0" smtClean="0">
                <a:solidFill>
                  <a:srgbClr val="0070C0"/>
                </a:solidFill>
                <a:latin typeface="Andalus" panose="02020603050405020304" pitchFamily="18" charset="-78"/>
                <a:cs typeface="Andalus" panose="02020603050405020304" pitchFamily="18" charset="-78"/>
              </a:rPr>
              <a:t>but, still, the </a:t>
            </a:r>
            <a:r>
              <a:rPr lang="en-US" sz="4000" dirty="0">
                <a:solidFill>
                  <a:srgbClr val="0070C0"/>
                </a:solidFill>
                <a:latin typeface="Andalus" panose="02020603050405020304" pitchFamily="18" charset="-78"/>
                <a:cs typeface="Andalus" panose="02020603050405020304" pitchFamily="18" charset="-78"/>
              </a:rPr>
              <a:t>water </a:t>
            </a:r>
            <a:r>
              <a:rPr lang="en-US" sz="4000" dirty="0" smtClean="0">
                <a:solidFill>
                  <a:srgbClr val="0070C0"/>
                </a:solidFill>
                <a:latin typeface="Andalus" panose="02020603050405020304" pitchFamily="18" charset="-78"/>
                <a:cs typeface="Andalus" panose="02020603050405020304" pitchFamily="18" charset="-78"/>
              </a:rPr>
              <a:t>was being furnished to the owner, and the unpaid bill is therefore a lien on the property.</a:t>
            </a: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42418199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81000"/>
            <a:ext cx="8596668" cy="6025487"/>
          </a:xfrm>
        </p:spPr>
        <p:txBody>
          <a:bodyPr>
            <a:normAutofit fontScale="92500"/>
          </a:bodyPr>
          <a:lstStyle/>
          <a:p>
            <a:pPr marL="0" indent="0" algn="just">
              <a:buNone/>
            </a:pPr>
            <a:r>
              <a:rPr lang="en-US" sz="3600" dirty="0" smtClean="0">
                <a:solidFill>
                  <a:srgbClr val="0070C0"/>
                </a:solidFill>
                <a:latin typeface="Andalus" panose="02020603050405020304" pitchFamily="18" charset="-78"/>
                <a:cs typeface="Andalus" panose="02020603050405020304" pitchFamily="18" charset="-78"/>
              </a:rPr>
              <a:t>BOTTOM LINE - continued:</a:t>
            </a:r>
          </a:p>
          <a:p>
            <a:pPr algn="just"/>
            <a:r>
              <a:rPr lang="en-US" sz="3600" dirty="0" smtClean="0">
                <a:solidFill>
                  <a:srgbClr val="0070C0"/>
                </a:solidFill>
                <a:latin typeface="Andalus" panose="02020603050405020304" pitchFamily="18" charset="-78"/>
                <a:cs typeface="Andalus" panose="02020603050405020304" pitchFamily="18" charset="-78"/>
              </a:rPr>
              <a:t>Once the bill goes unpaid, the lien attaches, and like any other lien it stays attached after the owner transfers title to someone else.</a:t>
            </a:r>
          </a:p>
          <a:p>
            <a:pPr algn="just"/>
            <a:r>
              <a:rPr lang="en-US" sz="3600" dirty="0" smtClean="0">
                <a:solidFill>
                  <a:srgbClr val="0070C0"/>
                </a:solidFill>
                <a:latin typeface="Andalus" panose="02020603050405020304" pitchFamily="18" charset="-78"/>
                <a:cs typeface="Andalus" panose="02020603050405020304" pitchFamily="18" charset="-78"/>
              </a:rPr>
              <a:t>If water is being furnished in the name of a family member of the owner, or a housemate or a significant other of the owner, or a former owner, that should be treated the same as water being furnished to the owner, and the bill must be paid.</a:t>
            </a:r>
          </a:p>
          <a:p>
            <a:pPr algn="just"/>
            <a:r>
              <a:rPr lang="en-US" sz="3600" dirty="0" smtClean="0">
                <a:solidFill>
                  <a:srgbClr val="0070C0"/>
                </a:solidFill>
                <a:latin typeface="Andalus" panose="02020603050405020304" pitchFamily="18" charset="-78"/>
                <a:cs typeface="Andalus" panose="02020603050405020304" pitchFamily="18" charset="-78"/>
              </a:rPr>
              <a:t>Look at all facts and circumstances available.</a:t>
            </a:r>
            <a:endParaRPr lang="en-US" sz="3600" dirty="0">
              <a:solidFill>
                <a:srgbClr val="0070C0"/>
              </a:solidFill>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3709766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571500" y="2139124"/>
            <a:ext cx="9658350" cy="2428357"/>
          </a:xfrm>
          <a:prstGeom prst="rect">
            <a:avLst/>
          </a:prstGeom>
        </p:spPr>
        <p:txBody>
          <a:bodyPr wrap="square">
            <a:spAutoFit/>
          </a:bodyPr>
          <a:lstStyle/>
          <a:p>
            <a:pPr>
              <a:lnSpc>
                <a:spcPct val="115000"/>
              </a:lnSpc>
            </a:pPr>
            <a:r>
              <a:rPr lang="en-US" sz="6600" dirty="0">
                <a:solidFill>
                  <a:srgbClr val="0070C0"/>
                </a:solidFill>
                <a:latin typeface="Andalus" panose="02020603050405020304" pitchFamily="18" charset="-78"/>
                <a:ea typeface="+mj-ea"/>
                <a:cs typeface="Andalus" panose="02020603050405020304" pitchFamily="18" charset="-78"/>
              </a:rPr>
              <a:t>BUYER LIENS – </a:t>
            </a:r>
          </a:p>
          <a:p>
            <a:pPr>
              <a:lnSpc>
                <a:spcPct val="115000"/>
              </a:lnSpc>
            </a:pPr>
            <a:r>
              <a:rPr lang="en-US" sz="6600" dirty="0">
                <a:solidFill>
                  <a:srgbClr val="0070C0"/>
                </a:solidFill>
                <a:latin typeface="Andalus" panose="02020603050405020304" pitchFamily="18" charset="-78"/>
                <a:ea typeface="+mj-ea"/>
                <a:cs typeface="Andalus" panose="02020603050405020304" pitchFamily="18" charset="-78"/>
              </a:rPr>
              <a:t>WHY WE LOOK AT THEM</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18403057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106" y="291165"/>
            <a:ext cx="4458322" cy="5801535"/>
          </a:xfrm>
          <a:prstGeom prst="rect">
            <a:avLst/>
          </a:prstGeom>
          <a:effectLst>
            <a:outerShdw blurRad="50800" dist="50800" dir="5400000" algn="ctr" rotWithShape="0">
              <a:schemeClr val="bg2">
                <a:lumMod val="90000"/>
                <a:alpha val="70000"/>
              </a:schemeClr>
            </a:outerShdw>
          </a:effectLst>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1023" y="284567"/>
            <a:ext cx="4475594" cy="5808133"/>
          </a:xfrm>
          <a:prstGeom prst="rect">
            <a:avLst/>
          </a:prstGeom>
          <a:effectLst>
            <a:outerShdw blurRad="50800" dist="50800" dir="5400000" algn="ctr" rotWithShape="0">
              <a:schemeClr val="bg2">
                <a:lumMod val="90000"/>
              </a:schemeClr>
            </a:outerShdw>
          </a:effectLst>
        </p:spPr>
      </p:pic>
      <p:sp>
        <p:nvSpPr>
          <p:cNvPr id="4" name="Slide Number Placeholder 3"/>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19834380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4038" y="441371"/>
            <a:ext cx="9015211" cy="6038576"/>
          </a:xfrm>
          <a:prstGeom prst="rect">
            <a:avLst/>
          </a:prstGeom>
        </p:spPr>
        <p:txBody>
          <a:bodyPr wrap="square">
            <a:spAutoFit/>
          </a:bodyPr>
          <a:lstStyle/>
          <a:p>
            <a:pPr marR="0" lvl="0">
              <a:lnSpc>
                <a:spcPct val="115000"/>
              </a:lnSpc>
              <a:spcBef>
                <a:spcPts val="0"/>
              </a:spcBef>
              <a:spcAft>
                <a:spcPts val="0"/>
              </a:spcAft>
            </a:pPr>
            <a:r>
              <a:rPr lang="en-US" sz="2600" dirty="0" smtClean="0"/>
              <a:t>The 2003 bulletin from our Chief Underwriting Counsel said:</a:t>
            </a:r>
          </a:p>
          <a:p>
            <a:pPr marR="0" lvl="0">
              <a:lnSpc>
                <a:spcPct val="115000"/>
              </a:lnSpc>
              <a:spcBef>
                <a:spcPts val="0"/>
              </a:spcBef>
              <a:spcAft>
                <a:spcPts val="0"/>
              </a:spcAft>
            </a:pPr>
            <a:endParaRPr lang="en-US" sz="800" dirty="0" smtClean="0"/>
          </a:p>
          <a:p>
            <a:pPr marR="0" lvl="0">
              <a:lnSpc>
                <a:spcPct val="115000"/>
              </a:lnSpc>
              <a:spcBef>
                <a:spcPts val="0"/>
              </a:spcBef>
              <a:spcAft>
                <a:spcPts val="0"/>
              </a:spcAft>
            </a:pPr>
            <a:r>
              <a:rPr lang="en-US" sz="2600" dirty="0" smtClean="0"/>
              <a:t>After </a:t>
            </a:r>
            <a:r>
              <a:rPr lang="en-US" sz="2600" dirty="0"/>
              <a:t>due consideration, it has been decided that we must run buyers’ names in transactions that we insure. This is due </a:t>
            </a:r>
            <a:r>
              <a:rPr lang="en-US" sz="2600" dirty="0" smtClean="0"/>
              <a:t>to:</a:t>
            </a:r>
          </a:p>
          <a:p>
            <a:pPr marR="0" lvl="0">
              <a:lnSpc>
                <a:spcPct val="115000"/>
              </a:lnSpc>
              <a:spcBef>
                <a:spcPts val="0"/>
              </a:spcBef>
              <a:spcAft>
                <a:spcPts val="0"/>
              </a:spcAft>
            </a:pPr>
            <a:endParaRPr lang="en-US" sz="800" dirty="0" smtClean="0"/>
          </a:p>
          <a:p>
            <a:pPr marL="342900" marR="0" lvl="0" indent="-342900">
              <a:lnSpc>
                <a:spcPct val="115000"/>
              </a:lnSpc>
              <a:spcBef>
                <a:spcPts val="0"/>
              </a:spcBef>
              <a:spcAft>
                <a:spcPts val="0"/>
              </a:spcAft>
              <a:buAutoNum type="arabicPeriod"/>
            </a:pPr>
            <a:r>
              <a:rPr lang="en-US" sz="2600" dirty="0" smtClean="0"/>
              <a:t>Federal </a:t>
            </a:r>
            <a:r>
              <a:rPr lang="en-US" sz="2600" dirty="0"/>
              <a:t>court decisions that have determined that federal non-tax liens against the buyers (student loans, penalties, etc.) have priority even over purchase money mortgages. </a:t>
            </a:r>
            <a:endParaRPr lang="en-US" sz="2600" dirty="0" smtClean="0"/>
          </a:p>
          <a:p>
            <a:pPr marL="342900" marR="0" lvl="0" indent="-342900">
              <a:lnSpc>
                <a:spcPct val="115000"/>
              </a:lnSpc>
              <a:spcBef>
                <a:spcPts val="0"/>
              </a:spcBef>
              <a:spcAft>
                <a:spcPts val="0"/>
              </a:spcAft>
              <a:buAutoNum type="arabicPeriod"/>
            </a:pPr>
            <a:endParaRPr lang="en-US" sz="800" dirty="0" smtClean="0"/>
          </a:p>
          <a:p>
            <a:pPr marL="342900" marR="0" lvl="0" indent="-342900">
              <a:lnSpc>
                <a:spcPct val="115000"/>
              </a:lnSpc>
              <a:spcBef>
                <a:spcPts val="0"/>
              </a:spcBef>
              <a:spcAft>
                <a:spcPts val="0"/>
              </a:spcAft>
              <a:buAutoNum type="arabicPeriod"/>
            </a:pPr>
            <a:r>
              <a:rPr lang="en-US" sz="2600" dirty="0" smtClean="0"/>
              <a:t>Additionally</a:t>
            </a:r>
            <a:r>
              <a:rPr lang="en-US" sz="2600" dirty="0"/>
              <a:t>, we would be concerned about other judgments that affect their competency, bankruptcy, or the like. </a:t>
            </a:r>
            <a:endParaRPr lang="en-US" sz="2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26661510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221" y="1723784"/>
            <a:ext cx="11406768" cy="2810115"/>
          </a:xfrm>
          <a:prstGeom prst="rect">
            <a:avLst/>
          </a:prstGeom>
        </p:spPr>
      </p:pic>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342" y="6382329"/>
            <a:ext cx="7401958" cy="352474"/>
          </a:xfrm>
          <a:prstGeom prst="rect">
            <a:avLst/>
          </a:prstGeom>
        </p:spPr>
      </p:pic>
      <p:sp>
        <p:nvSpPr>
          <p:cNvPr id="7" name="Content Placeholder 6"/>
          <p:cNvSpPr>
            <a:spLocks noGrp="1"/>
          </p:cNvSpPr>
          <p:nvPr>
            <p:ph idx="1"/>
          </p:nvPr>
        </p:nvSpPr>
        <p:spPr>
          <a:xfrm>
            <a:off x="337221" y="423528"/>
            <a:ext cx="8596668" cy="3880773"/>
          </a:xfrm>
        </p:spPr>
        <p:txBody>
          <a:bodyPr>
            <a:normAutofit/>
          </a:bodyPr>
          <a:lstStyle/>
          <a:p>
            <a:pPr marL="0" indent="0">
              <a:buNone/>
            </a:pPr>
            <a:r>
              <a:rPr lang="en-US" sz="3600" dirty="0" smtClean="0"/>
              <a:t>Another bulletin went out in 2011:</a:t>
            </a:r>
            <a:endParaRPr lang="en-US" sz="3600"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38</a:t>
            </a:fld>
            <a:endParaRPr lang="en-US" dirty="0"/>
          </a:p>
        </p:txBody>
      </p:sp>
      <p:sp>
        <p:nvSpPr>
          <p:cNvPr id="8" name="TextBox 4"/>
          <p:cNvSpPr txBox="1"/>
          <p:nvPr/>
        </p:nvSpPr>
        <p:spPr>
          <a:xfrm>
            <a:off x="337221" y="3128841"/>
            <a:ext cx="10977880" cy="1405058"/>
          </a:xfrm>
          <a:prstGeom prst="rect">
            <a:avLst/>
          </a:prstGeom>
          <a:solidFill>
            <a:srgbClr val="FFFF00">
              <a:alpha val="19000"/>
            </a:srgbClr>
          </a:solidFill>
        </p:spPr>
        <p:txBody>
          <a:bodyPr wrap="square"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1180815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1232078" y="1430786"/>
            <a:ext cx="7854771" cy="1260345"/>
          </a:xfrm>
          <a:prstGeom prst="rect">
            <a:avLst/>
          </a:prstGeom>
        </p:spPr>
        <p:txBody>
          <a:bodyPr wrap="square">
            <a:spAutoFit/>
          </a:bodyPr>
          <a:lstStyle/>
          <a:p>
            <a:pPr marR="0" lvl="0">
              <a:lnSpc>
                <a:spcPct val="115000"/>
              </a:lnSpc>
              <a:spcBef>
                <a:spcPts val="0"/>
              </a:spcBef>
              <a:spcAft>
                <a:spcPts val="0"/>
              </a:spcAft>
            </a:pPr>
            <a:r>
              <a:rPr lang="en-US" sz="6600" dirty="0" smtClean="0">
                <a:solidFill>
                  <a:srgbClr val="0070C0"/>
                </a:solidFill>
                <a:latin typeface="Andalus" panose="02020603050405020304" pitchFamily="18" charset="-78"/>
                <a:ea typeface="+mj-ea"/>
                <a:cs typeface="Andalus" panose="02020603050405020304" pitchFamily="18" charset="-78"/>
              </a:rPr>
              <a:t>NOTARY </a:t>
            </a:r>
            <a:r>
              <a:rPr lang="en-US" sz="6600" dirty="0">
                <a:solidFill>
                  <a:srgbClr val="0070C0"/>
                </a:solidFill>
                <a:latin typeface="Andalus" panose="02020603050405020304" pitchFamily="18" charset="-78"/>
                <a:ea typeface="+mj-ea"/>
                <a:cs typeface="Andalus" panose="02020603050405020304" pitchFamily="18" charset="-78"/>
              </a:rPr>
              <a:t>SEAL</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7185021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03846" y="653760"/>
            <a:ext cx="9445462" cy="5721282"/>
          </a:xfrm>
        </p:spPr>
        <p:txBody>
          <a:bodyPr>
            <a:normAutofit fontScale="92500" lnSpcReduction="10000"/>
          </a:bodyPr>
          <a:lstStyle/>
          <a:p>
            <a:pPr marL="0" indent="0" algn="just">
              <a:buNone/>
            </a:pPr>
            <a:r>
              <a:rPr lang="en-US" dirty="0"/>
              <a:t>O.C.G.A. §44-14-3 Method and time of cancellation; penalty for failure of proper </a:t>
            </a:r>
            <a:r>
              <a:rPr lang="en-US" dirty="0" smtClean="0">
                <a:solidFill>
                  <a:schemeClr val="tx1"/>
                </a:solidFill>
              </a:rPr>
              <a:t>cancellation:</a:t>
            </a:r>
            <a:endParaRPr lang="en-US" dirty="0" smtClean="0"/>
          </a:p>
          <a:p>
            <a:pPr marL="0" indent="0" algn="just">
              <a:buNone/>
            </a:pPr>
            <a:endParaRPr lang="en-US" dirty="0"/>
          </a:p>
          <a:p>
            <a:pPr marL="0" indent="0" algn="just">
              <a:buNone/>
            </a:pPr>
            <a:r>
              <a:rPr lang="en-US" dirty="0" smtClean="0"/>
              <a:t>(</a:t>
            </a:r>
            <a:r>
              <a:rPr lang="en-US" dirty="0"/>
              <a:t>b)(1</a:t>
            </a:r>
            <a:r>
              <a:rPr lang="en-US" dirty="0">
                <a:solidFill>
                  <a:schemeClr val="tx1"/>
                </a:solidFill>
              </a:rPr>
              <a:t>) Whenever the indebtedness secured by any instrument is paid in full</a:t>
            </a:r>
            <a:r>
              <a:rPr lang="en-US" dirty="0"/>
              <a:t>, the grantee or holder of the instrument, within </a:t>
            </a:r>
            <a:r>
              <a:rPr lang="en-US" dirty="0" smtClean="0"/>
              <a:t>60 days </a:t>
            </a:r>
            <a:r>
              <a:rPr lang="en-US" dirty="0"/>
              <a:t>of the date of the full payment, shall cause to be mailed to the grantor, at the grantor's last known address as shown </a:t>
            </a:r>
            <a:r>
              <a:rPr lang="en-US" dirty="0" smtClean="0"/>
              <a:t>on the </a:t>
            </a:r>
            <a:r>
              <a:rPr lang="en-US" dirty="0"/>
              <a:t>records of the grantee or holder of the instrument, written notice of the grantee's or holder of the instrument's </a:t>
            </a:r>
            <a:r>
              <a:rPr lang="en-US" dirty="0" smtClean="0"/>
              <a:t>transmittal of </a:t>
            </a:r>
            <a:r>
              <a:rPr lang="en-US" dirty="0"/>
              <a:t>notice of satisfaction or cancellation as required by this subsection and notice of the grantor's right to demand payment </a:t>
            </a:r>
            <a:r>
              <a:rPr lang="en-US" dirty="0" smtClean="0"/>
              <a:t>of $</a:t>
            </a:r>
            <a:r>
              <a:rPr lang="en-US" dirty="0"/>
              <a:t>500.00 in liquidated damages from the grantee or holder of the instrument if such obligation is not timely met.</a:t>
            </a:r>
          </a:p>
          <a:p>
            <a:pPr marL="0" indent="0" algn="just">
              <a:buNone/>
            </a:pPr>
            <a:r>
              <a:rPr lang="en-US" dirty="0"/>
              <a:t>(2</a:t>
            </a:r>
            <a:r>
              <a:rPr lang="en-US" b="1" dirty="0" smtClean="0">
                <a:solidFill>
                  <a:srgbClr val="FF0000"/>
                </a:solidFill>
              </a:rPr>
              <a:t>) </a:t>
            </a:r>
            <a:r>
              <a:rPr lang="en-US" b="1" dirty="0">
                <a:solidFill>
                  <a:srgbClr val="FF0000"/>
                </a:solidFill>
              </a:rPr>
              <a:t>Whenever the indebtedness secured by any instrument is paid in full</a:t>
            </a:r>
            <a:r>
              <a:rPr lang="en-US" b="1" dirty="0" smtClean="0">
                <a:solidFill>
                  <a:srgbClr val="FF0000"/>
                </a:solidFill>
              </a:rPr>
              <a:t>, the </a:t>
            </a:r>
            <a:r>
              <a:rPr lang="en-US" b="1" dirty="0">
                <a:solidFill>
                  <a:srgbClr val="FF0000"/>
                </a:solidFill>
              </a:rPr>
              <a:t>grantee or holder of the instrument, within </a:t>
            </a:r>
            <a:r>
              <a:rPr lang="en-US" b="1" dirty="0" smtClean="0">
                <a:solidFill>
                  <a:srgbClr val="FF0000"/>
                </a:solidFill>
              </a:rPr>
              <a:t>60 days </a:t>
            </a:r>
            <a:r>
              <a:rPr lang="en-US" b="1" dirty="0">
                <a:solidFill>
                  <a:srgbClr val="FF0000"/>
                </a:solidFill>
              </a:rPr>
              <a:t>of the date of the full payment, shall cause to be furnished to the clerk of the superior court of the county or counties </a:t>
            </a:r>
            <a:r>
              <a:rPr lang="en-US" b="1" dirty="0" smtClean="0">
                <a:solidFill>
                  <a:srgbClr val="FF0000"/>
                </a:solidFill>
              </a:rPr>
              <a:t>in which </a:t>
            </a:r>
            <a:r>
              <a:rPr lang="en-US" b="1" dirty="0">
                <a:solidFill>
                  <a:srgbClr val="FF0000"/>
                </a:solidFill>
              </a:rPr>
              <a:t>the instrument is recorded a legally sufficient satisfaction or cancellation to authorize and direct the clerk or clerks </a:t>
            </a:r>
            <a:r>
              <a:rPr lang="en-US" b="1" dirty="0" smtClean="0">
                <a:solidFill>
                  <a:srgbClr val="FF0000"/>
                </a:solidFill>
              </a:rPr>
              <a:t>to cancel </a:t>
            </a:r>
            <a:r>
              <a:rPr lang="en-US" b="1" dirty="0">
                <a:solidFill>
                  <a:srgbClr val="FF0000"/>
                </a:solidFill>
              </a:rPr>
              <a:t>the instrument of record. </a:t>
            </a:r>
            <a:r>
              <a:rPr lang="en-US" dirty="0"/>
              <a:t>The grantee or holder of the instrument shall further direct the clerk of the court to </a:t>
            </a:r>
            <a:r>
              <a:rPr lang="en-US" dirty="0" smtClean="0"/>
              <a:t>transmit to </a:t>
            </a:r>
            <a:r>
              <a:rPr lang="en-US" dirty="0"/>
              <a:t>the grantor the original cancellation or satisfaction document at the grantor's last known address as shown on the </a:t>
            </a:r>
            <a:r>
              <a:rPr lang="en-US" dirty="0" smtClean="0"/>
              <a:t>records of </a:t>
            </a:r>
            <a:r>
              <a:rPr lang="en-US" dirty="0"/>
              <a:t>the grantee or holder of the instrument. </a:t>
            </a:r>
            <a:r>
              <a:rPr lang="en-US" b="1" dirty="0">
                <a:solidFill>
                  <a:srgbClr val="FF0000"/>
                </a:solidFill>
              </a:rPr>
              <a:t>In the case of a revolving loan account, the debt shall be considered to be “paid </a:t>
            </a:r>
            <a:r>
              <a:rPr lang="en-US" b="1" dirty="0" smtClean="0">
                <a:solidFill>
                  <a:srgbClr val="FF0000"/>
                </a:solidFill>
              </a:rPr>
              <a:t>in full</a:t>
            </a:r>
            <a:r>
              <a:rPr lang="en-US" b="1" dirty="0">
                <a:solidFill>
                  <a:srgbClr val="FF0000"/>
                </a:solidFill>
              </a:rPr>
              <a:t>” only when the entire indebtedness including accrued finance charges has been paid and the lender or debtor has </a:t>
            </a:r>
            <a:r>
              <a:rPr lang="en-US" b="1" dirty="0" smtClean="0">
                <a:solidFill>
                  <a:srgbClr val="FF0000"/>
                </a:solidFill>
              </a:rPr>
              <a:t>notified the </a:t>
            </a:r>
            <a:r>
              <a:rPr lang="en-US" b="1" dirty="0">
                <a:solidFill>
                  <a:srgbClr val="FF0000"/>
                </a:solidFill>
              </a:rPr>
              <a:t>other party to the agreement in writing that he or she wishes to terminate the agreement pursuant to its terms</a:t>
            </a:r>
            <a:r>
              <a:rPr lang="en-US" b="1" dirty="0" smtClean="0">
                <a:solidFill>
                  <a:srgbClr val="FF0000"/>
                </a:solidFill>
              </a:rPr>
              <a:t>.</a:t>
            </a:r>
            <a:endParaRPr lang="en-US" b="1" dirty="0">
              <a:solidFill>
                <a:srgbClr val="FF0000"/>
              </a:solidFill>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4701822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180305"/>
            <a:ext cx="9414456" cy="6413678"/>
          </a:xfrm>
        </p:spPr>
        <p:txBody>
          <a:bodyPr>
            <a:normAutofit/>
          </a:bodyPr>
          <a:lstStyle/>
          <a:p>
            <a:pPr marL="0" indent="0">
              <a:buNone/>
            </a:pPr>
            <a:r>
              <a:rPr lang="en-US" dirty="0" smtClean="0"/>
              <a:t>§ </a:t>
            </a:r>
            <a:r>
              <a:rPr lang="en-US" dirty="0"/>
              <a:t>45-17-6. Notarial seal and register; scrawl; attestation of deeds</a:t>
            </a:r>
          </a:p>
          <a:p>
            <a:endParaRPr lang="en-US" dirty="0" smtClean="0"/>
          </a:p>
          <a:p>
            <a:pPr marL="0" indent="0" algn="just">
              <a:buNone/>
            </a:pPr>
            <a:r>
              <a:rPr lang="en-US" dirty="0" smtClean="0"/>
              <a:t>(</a:t>
            </a:r>
            <a:r>
              <a:rPr lang="en-US" dirty="0"/>
              <a:t>a)(1) For the authentication of his notarial acts each notary public must provide a seal of office, which seal shall </a:t>
            </a:r>
            <a:r>
              <a:rPr lang="en-US" dirty="0" smtClean="0"/>
              <a:t>have for </a:t>
            </a:r>
            <a:r>
              <a:rPr lang="en-US" dirty="0"/>
              <a:t>its impression his name, the words “Notary Public,” the name of the state, and the county of his residence; or it </a:t>
            </a:r>
            <a:r>
              <a:rPr lang="en-US" dirty="0" smtClean="0"/>
              <a:t>shall have </a:t>
            </a:r>
            <a:r>
              <a:rPr lang="en-US" dirty="0"/>
              <a:t>for its impression his name and the words “Notary Public, Georgia, State at Large.” Notaries commissioned </a:t>
            </a:r>
            <a:r>
              <a:rPr lang="en-US" dirty="0" smtClean="0"/>
              <a:t>or renewing </a:t>
            </a:r>
            <a:r>
              <a:rPr lang="en-US" dirty="0"/>
              <a:t>their commission after July 1, 1985, shall provide a seal of office which shall have for its impression the </a:t>
            </a:r>
            <a:r>
              <a:rPr lang="en-US" dirty="0" smtClean="0"/>
              <a:t>notary's name</a:t>
            </a:r>
            <a:r>
              <a:rPr lang="en-US" dirty="0"/>
              <a:t>, the words “Notary Public,” the name of the state, and the county of his appointment. The embossment of </a:t>
            </a:r>
            <a:r>
              <a:rPr lang="en-US" dirty="0" smtClean="0"/>
              <a:t>notarial certificates </a:t>
            </a:r>
            <a:r>
              <a:rPr lang="en-US" dirty="0"/>
              <a:t>by the notary's seal shall be authorized but not necessary, and the use of a rubber or other type stamp </a:t>
            </a:r>
            <a:r>
              <a:rPr lang="en-US" dirty="0" smtClean="0"/>
              <a:t>shall be </a:t>
            </a:r>
            <a:r>
              <a:rPr lang="en-US" dirty="0"/>
              <a:t>sufficient for imprinting the notary's seal. A scrawl shall not be a sufficient notary seal. </a:t>
            </a:r>
            <a:r>
              <a:rPr lang="en-US" b="1" dirty="0">
                <a:solidFill>
                  <a:srgbClr val="FF0000"/>
                </a:solidFill>
              </a:rPr>
              <a:t>An official notarial act </a:t>
            </a:r>
            <a:r>
              <a:rPr lang="en-US" b="1" dirty="0" smtClean="0">
                <a:solidFill>
                  <a:srgbClr val="FF0000"/>
                </a:solidFill>
              </a:rPr>
              <a:t>must be </a:t>
            </a:r>
            <a:r>
              <a:rPr lang="en-US" b="1" dirty="0">
                <a:solidFill>
                  <a:srgbClr val="FF0000"/>
                </a:solidFill>
              </a:rPr>
              <a:t>documented by the notary's seal.</a:t>
            </a:r>
          </a:p>
          <a:p>
            <a:pPr marL="0" indent="0" algn="just">
              <a:buNone/>
            </a:pPr>
            <a:r>
              <a:rPr lang="en-US" dirty="0"/>
              <a:t>(2) No document executed prior to </a:t>
            </a:r>
            <a:r>
              <a:rPr lang="en-US" b="1" dirty="0">
                <a:solidFill>
                  <a:srgbClr val="FF0000"/>
                </a:solidFill>
              </a:rPr>
              <a:t>July 1, 1986</a:t>
            </a:r>
            <a:r>
              <a:rPr lang="en-US" dirty="0"/>
              <a:t>, which would otherwise be eligible for recording in the real </a:t>
            </a:r>
            <a:r>
              <a:rPr lang="en-US" dirty="0" smtClean="0"/>
              <a:t>property records </a:t>
            </a:r>
            <a:r>
              <a:rPr lang="en-US" dirty="0"/>
              <a:t>maintained by any clerk of superior court or constitute record notice or actual notice of any matter to </a:t>
            </a:r>
            <a:r>
              <a:rPr lang="en-US" dirty="0" smtClean="0"/>
              <a:t>any person </a:t>
            </a:r>
            <a:r>
              <a:rPr lang="en-US" dirty="0"/>
              <a:t>shall be </a:t>
            </a:r>
            <a:r>
              <a:rPr lang="en-US" dirty="0" smtClean="0"/>
              <a:t>ineligible </a:t>
            </a:r>
            <a:r>
              <a:rPr lang="en-US" dirty="0"/>
              <a:t>for recording or fail to constitute such notice because of noncompliance with the </a:t>
            </a:r>
            <a:r>
              <a:rPr lang="en-US" dirty="0" smtClean="0"/>
              <a:t>requirement that </a:t>
            </a:r>
            <a:r>
              <a:rPr lang="en-US" dirty="0"/>
              <a:t>the document contain a notary seal.</a:t>
            </a:r>
          </a:p>
          <a:p>
            <a:pPr marL="0" indent="0" algn="just">
              <a:buNone/>
            </a:pPr>
            <a:r>
              <a:rPr lang="en-US" dirty="0"/>
              <a:t>(b) It shall be unlawful for any person, firm, or corporation to supply a notary public seal to any person unless the </a:t>
            </a:r>
            <a:r>
              <a:rPr lang="en-US" dirty="0" smtClean="0"/>
              <a:t>person has </a:t>
            </a:r>
            <a:r>
              <a:rPr lang="en-US" dirty="0"/>
              <a:t>presented the duplicate original of the certificate commissioning the person as a notary public. It shall be </a:t>
            </a:r>
            <a:r>
              <a:rPr lang="en-US" dirty="0" smtClean="0"/>
              <a:t>unlawful for </a:t>
            </a:r>
            <a:r>
              <a:rPr lang="en-US" dirty="0"/>
              <a:t>any person to order or obtain a notary public seal unless such person is commissioned as a notary </a:t>
            </a:r>
            <a:r>
              <a:rPr lang="en-US" dirty="0" smtClean="0"/>
              <a:t>public.</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40</a:t>
            </a:fld>
            <a:endParaRPr lang="en-US" dirty="0"/>
          </a:p>
        </p:txBody>
      </p:sp>
    </p:spTree>
    <p:extLst>
      <p:ext uri="{BB962C8B-B14F-4D97-AF65-F5344CB8AC3E}">
        <p14:creationId xmlns:p14="http://schemas.microsoft.com/office/powerpoint/2010/main" val="27470904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184" y="1097123"/>
            <a:ext cx="9414456" cy="5126801"/>
          </a:xfrm>
        </p:spPr>
        <p:txBody>
          <a:bodyPr>
            <a:normAutofit fontScale="92500" lnSpcReduction="10000"/>
          </a:bodyPr>
          <a:lstStyle/>
          <a:p>
            <a:pPr marL="0" indent="0" algn="just">
              <a:buNone/>
            </a:pPr>
            <a:r>
              <a:rPr lang="en-US" sz="4000" dirty="0" smtClean="0"/>
              <a:t>A document </a:t>
            </a:r>
            <a:r>
              <a:rPr lang="en-US" sz="4000" dirty="0"/>
              <a:t>executed prior to </a:t>
            </a:r>
            <a:r>
              <a:rPr lang="en-US" sz="4000" b="1" dirty="0">
                <a:solidFill>
                  <a:srgbClr val="FF0000"/>
                </a:solidFill>
              </a:rPr>
              <a:t>July 1, 1986</a:t>
            </a:r>
            <a:r>
              <a:rPr lang="en-US" sz="4000" dirty="0"/>
              <a:t>, </a:t>
            </a:r>
            <a:r>
              <a:rPr lang="en-US" sz="4000" dirty="0" smtClean="0"/>
              <a:t>does not have to have a notary seal affixed in order to be a notarized document.  </a:t>
            </a:r>
          </a:p>
          <a:p>
            <a:pPr marL="0" indent="0" algn="just">
              <a:buNone/>
            </a:pPr>
            <a:endParaRPr lang="en-US" sz="4000" dirty="0"/>
          </a:p>
          <a:p>
            <a:pPr marL="0" indent="0" algn="just">
              <a:buNone/>
            </a:pPr>
            <a:r>
              <a:rPr lang="en-US" sz="4000" dirty="0" smtClean="0"/>
              <a:t>While not a statutory requirement, the notary should have indicated the date of expiration of his or her commission, however.  </a:t>
            </a:r>
            <a:endParaRPr lang="en-US" sz="40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181864893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47210"/>
            <a:ext cx="9609666" cy="3880773"/>
          </a:xfrm>
        </p:spPr>
        <p:txBody>
          <a:bodyPr>
            <a:noAutofit/>
          </a:bodyPr>
          <a:lstStyle/>
          <a:p>
            <a:pPr marL="0" indent="0" algn="ctr">
              <a:buNone/>
            </a:pPr>
            <a:r>
              <a:rPr lang="en-US" sz="5400" dirty="0" smtClean="0">
                <a:solidFill>
                  <a:srgbClr val="0070C0"/>
                </a:solidFill>
                <a:latin typeface="Andalus" panose="02020603050405020304" pitchFamily="18" charset="-78"/>
                <a:cs typeface="Andalus" panose="02020603050405020304" pitchFamily="18" charset="-78"/>
              </a:rPr>
              <a:t>BOTTOM LINE:</a:t>
            </a:r>
          </a:p>
          <a:p>
            <a:pPr marL="0" indent="0" algn="ctr">
              <a:buNone/>
            </a:pPr>
            <a:r>
              <a:rPr lang="en-US" sz="5400" dirty="0" smtClean="0">
                <a:solidFill>
                  <a:srgbClr val="0070C0"/>
                </a:solidFill>
                <a:latin typeface="Andalus" panose="02020603050405020304" pitchFamily="18" charset="-78"/>
                <a:cs typeface="Andalus" panose="02020603050405020304" pitchFamily="18" charset="-78"/>
              </a:rPr>
              <a:t>Since 1986, </a:t>
            </a:r>
          </a:p>
          <a:p>
            <a:pPr marL="0" indent="0" algn="ctr">
              <a:buNone/>
            </a:pPr>
            <a:r>
              <a:rPr lang="en-US" sz="5400" dirty="0" smtClean="0">
                <a:solidFill>
                  <a:srgbClr val="0070C0"/>
                </a:solidFill>
                <a:latin typeface="Andalus" panose="02020603050405020304" pitchFamily="18" charset="-78"/>
                <a:cs typeface="Andalus" panose="02020603050405020304" pitchFamily="18" charset="-78"/>
              </a:rPr>
              <a:t> IF THE</a:t>
            </a:r>
            <a:r>
              <a:rPr lang="en-US" sz="5400" dirty="0">
                <a:solidFill>
                  <a:srgbClr val="0070C0"/>
                </a:solidFill>
                <a:latin typeface="Andalus" panose="02020603050405020304" pitchFamily="18" charset="-78"/>
                <a:cs typeface="Andalus" panose="02020603050405020304" pitchFamily="18" charset="-78"/>
              </a:rPr>
              <a:t> </a:t>
            </a:r>
            <a:r>
              <a:rPr lang="en-US" sz="5400" dirty="0" smtClean="0">
                <a:solidFill>
                  <a:srgbClr val="0070C0"/>
                </a:solidFill>
                <a:latin typeface="Andalus" panose="02020603050405020304" pitchFamily="18" charset="-78"/>
                <a:cs typeface="Andalus" panose="02020603050405020304" pitchFamily="18" charset="-78"/>
              </a:rPr>
              <a:t>NOTARY’S SEAL </a:t>
            </a:r>
          </a:p>
          <a:p>
            <a:pPr marL="0" indent="0" algn="ctr">
              <a:buNone/>
            </a:pPr>
            <a:r>
              <a:rPr lang="en-US" sz="5400" dirty="0" smtClean="0">
                <a:solidFill>
                  <a:srgbClr val="0070C0"/>
                </a:solidFill>
                <a:latin typeface="Andalus" panose="02020603050405020304" pitchFamily="18" charset="-78"/>
                <a:cs typeface="Andalus" panose="02020603050405020304" pitchFamily="18" charset="-78"/>
              </a:rPr>
              <a:t>IS NOT AFFIXED,</a:t>
            </a:r>
          </a:p>
          <a:p>
            <a:pPr marL="0" indent="0" algn="ctr">
              <a:buNone/>
            </a:pPr>
            <a:r>
              <a:rPr lang="en-US" sz="5400" dirty="0" smtClean="0">
                <a:solidFill>
                  <a:srgbClr val="0070C0"/>
                </a:solidFill>
                <a:latin typeface="Andalus" panose="02020603050405020304" pitchFamily="18" charset="-78"/>
                <a:cs typeface="Andalus" panose="02020603050405020304" pitchFamily="18" charset="-78"/>
              </a:rPr>
              <a:t>THE DOCUMENT </a:t>
            </a:r>
          </a:p>
          <a:p>
            <a:pPr marL="0" indent="0" algn="ctr">
              <a:buNone/>
            </a:pPr>
            <a:r>
              <a:rPr lang="en-US" sz="5400" dirty="0" smtClean="0">
                <a:solidFill>
                  <a:srgbClr val="0070C0"/>
                </a:solidFill>
                <a:latin typeface="Andalus" panose="02020603050405020304" pitchFamily="18" charset="-78"/>
                <a:cs typeface="Andalus" panose="02020603050405020304" pitchFamily="18" charset="-78"/>
              </a:rPr>
              <a:t>IS </a:t>
            </a:r>
            <a:r>
              <a:rPr lang="en-US" sz="8000" dirty="0" smtClean="0">
                <a:solidFill>
                  <a:schemeClr val="tx1"/>
                </a:solidFill>
                <a:latin typeface="Andalus" panose="02020603050405020304" pitchFamily="18" charset="-78"/>
                <a:cs typeface="Andalus" panose="02020603050405020304" pitchFamily="18" charset="-78"/>
              </a:rPr>
              <a:t>NOT</a:t>
            </a:r>
            <a:r>
              <a:rPr lang="en-US" sz="5400" dirty="0" smtClean="0">
                <a:solidFill>
                  <a:srgbClr val="0070C0"/>
                </a:solidFill>
                <a:latin typeface="Andalus" panose="02020603050405020304" pitchFamily="18" charset="-78"/>
                <a:cs typeface="Andalus" panose="02020603050405020304" pitchFamily="18" charset="-78"/>
              </a:rPr>
              <a:t> NOTARIZED</a:t>
            </a:r>
            <a:endParaRPr lang="en-US" sz="5400" dirty="0">
              <a:solidFill>
                <a:srgbClr val="0070C0"/>
              </a:solidFill>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42</a:t>
            </a:fld>
            <a:endParaRPr lang="en-US" dirty="0"/>
          </a:p>
        </p:txBody>
      </p:sp>
    </p:spTree>
    <p:extLst>
      <p:ext uri="{BB962C8B-B14F-4D97-AF65-F5344CB8AC3E}">
        <p14:creationId xmlns:p14="http://schemas.microsoft.com/office/powerpoint/2010/main" val="1545677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1232077" y="1430786"/>
            <a:ext cx="8431875" cy="1222258"/>
          </a:xfrm>
          <a:prstGeom prst="rect">
            <a:avLst/>
          </a:prstGeom>
        </p:spPr>
        <p:txBody>
          <a:bodyPr wrap="square">
            <a:spAutoFit/>
          </a:bodyPr>
          <a:lstStyle/>
          <a:p>
            <a:pPr marR="0" lvl="0">
              <a:lnSpc>
                <a:spcPct val="115000"/>
              </a:lnSpc>
              <a:spcBef>
                <a:spcPts val="0"/>
              </a:spcBef>
              <a:spcAft>
                <a:spcPts val="0"/>
              </a:spcAft>
            </a:pPr>
            <a:r>
              <a:rPr lang="en-US" sz="6600" dirty="0" smtClean="0">
                <a:solidFill>
                  <a:srgbClr val="0070C0"/>
                </a:solidFill>
                <a:latin typeface="Andalus" panose="02020603050405020304" pitchFamily="18" charset="-78"/>
                <a:ea typeface="+mj-ea"/>
                <a:cs typeface="Andalus" panose="02020603050405020304" pitchFamily="18" charset="-78"/>
              </a:rPr>
              <a:t>“Gap Language”</a:t>
            </a:r>
            <a:endParaRPr lang="en-US" sz="6600" dirty="0">
              <a:solidFill>
                <a:srgbClr val="0070C0"/>
              </a:solidFill>
              <a:latin typeface="Andalus" panose="02020603050405020304" pitchFamily="18" charset="-78"/>
              <a:ea typeface="+mj-ea"/>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43</a:t>
            </a:fld>
            <a:endParaRPr lang="en-US" dirty="0"/>
          </a:p>
        </p:txBody>
      </p:sp>
    </p:spTree>
    <p:extLst>
      <p:ext uri="{BB962C8B-B14F-4D97-AF65-F5344CB8AC3E}">
        <p14:creationId xmlns:p14="http://schemas.microsoft.com/office/powerpoint/2010/main" val="9216787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217C01CDF565}" type="slidenum">
              <a:rPr lang="en-US" smtClean="0"/>
              <a:pPr/>
              <a:t>44</a:t>
            </a:fld>
            <a:endParaRPr lang="en-US" dirty="0"/>
          </a:p>
        </p:txBody>
      </p:sp>
      <p:sp>
        <p:nvSpPr>
          <p:cNvPr id="4" name="TextBox 3"/>
          <p:cNvSpPr txBox="1"/>
          <p:nvPr/>
        </p:nvSpPr>
        <p:spPr>
          <a:xfrm>
            <a:off x="1143000" y="438150"/>
            <a:ext cx="7981950" cy="6063198"/>
          </a:xfrm>
          <a:prstGeom prst="rect">
            <a:avLst/>
          </a:prstGeom>
          <a:noFill/>
        </p:spPr>
        <p:txBody>
          <a:bodyPr wrap="square" rtlCol="0">
            <a:spAutoFit/>
          </a:bodyPr>
          <a:lstStyle/>
          <a:p>
            <a:r>
              <a:rPr lang="en-US" sz="3200" b="1" u="sng" dirty="0"/>
              <a:t>Commitments:</a:t>
            </a:r>
            <a:endParaRPr lang="en-US" sz="3200" dirty="0"/>
          </a:p>
          <a:p>
            <a:endParaRPr lang="en-US" sz="3200" b="1" dirty="0"/>
          </a:p>
          <a:p>
            <a:r>
              <a:rPr lang="en-US" sz="3200" b="1" dirty="0"/>
              <a:t>Gap Exception:</a:t>
            </a:r>
            <a:endParaRPr lang="en-US" sz="3200" dirty="0"/>
          </a:p>
          <a:p>
            <a:endParaRPr lang="en-US" sz="3200" dirty="0"/>
          </a:p>
          <a:p>
            <a:r>
              <a:rPr lang="en-US" sz="3200" dirty="0"/>
              <a:t>Defects, liens encumbrances, adverse claims or other matters, if any, created, first appearing in the public records or attaching subsequent to the effective date hereof but prior to the date the Proposed Insured acquires of record for value the estate or interest or mortgage thereon covered by the Commitment</a:t>
            </a:r>
            <a:r>
              <a:rPr lang="en-US" sz="3600" dirty="0"/>
              <a:t>.</a:t>
            </a:r>
          </a:p>
        </p:txBody>
      </p:sp>
    </p:spTree>
    <p:extLst>
      <p:ext uri="{BB962C8B-B14F-4D97-AF65-F5344CB8AC3E}">
        <p14:creationId xmlns:p14="http://schemas.microsoft.com/office/powerpoint/2010/main" val="1790118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217C01CDF565}" type="slidenum">
              <a:rPr lang="en-US" smtClean="0"/>
              <a:pPr/>
              <a:t>45</a:t>
            </a:fld>
            <a:endParaRPr lang="en-US" dirty="0"/>
          </a:p>
        </p:txBody>
      </p:sp>
      <p:sp>
        <p:nvSpPr>
          <p:cNvPr id="4" name="TextBox 3"/>
          <p:cNvSpPr txBox="1"/>
          <p:nvPr/>
        </p:nvSpPr>
        <p:spPr>
          <a:xfrm>
            <a:off x="486177" y="527955"/>
            <a:ext cx="9121462" cy="5878532"/>
          </a:xfrm>
          <a:prstGeom prst="rect">
            <a:avLst/>
          </a:prstGeom>
          <a:noFill/>
        </p:spPr>
        <p:txBody>
          <a:bodyPr wrap="square" rtlCol="0">
            <a:spAutoFit/>
          </a:bodyPr>
          <a:lstStyle/>
          <a:p>
            <a:r>
              <a:rPr lang="en-US" sz="2000" dirty="0" smtClean="0">
                <a:latin typeface="Castellar" panose="020A0402060406010301" pitchFamily="18" charset="0"/>
              </a:rPr>
              <a:t>OK:</a:t>
            </a:r>
            <a:endParaRPr lang="en-US" sz="2000" dirty="0">
              <a:latin typeface="Castellar" panose="020A0402060406010301" pitchFamily="18" charset="0"/>
            </a:endParaRPr>
          </a:p>
          <a:p>
            <a:r>
              <a:rPr lang="en-US" sz="1600" dirty="0"/>
              <a:t> </a:t>
            </a:r>
          </a:p>
          <a:p>
            <a:r>
              <a:rPr lang="en-US" sz="1600" dirty="0"/>
              <a:t>The policy when issued will insure against any loss or damage arising from adverse matters, if any, first appearing in the public records subsequent to the effective date hereof and prior to the date of recording of the Mortgage required in Schedule B, Section, except as to matters of which the proposed insured has knowledge.  Provided, however, that the Company may update its title examination, and may add requirements and/or exceptions at any time prior to closing and disbursement</a:t>
            </a:r>
          </a:p>
          <a:p>
            <a:endParaRPr lang="en-US" sz="800" dirty="0" smtClean="0"/>
          </a:p>
          <a:p>
            <a:r>
              <a:rPr lang="en-US" sz="1600" dirty="0" smtClean="0"/>
              <a:t>Or</a:t>
            </a:r>
          </a:p>
          <a:p>
            <a:endParaRPr lang="en-US" sz="800" dirty="0"/>
          </a:p>
          <a:p>
            <a:r>
              <a:rPr lang="en-US" sz="1600" dirty="0"/>
              <a:t>The policy when issued will insure against any loss or damage arising from adverse matters, if any, first appearing in the public records subsequent to the effective date hereof and prior to the date of recording of the Mortgage required in Schedule B, Section, except as to matters of which the proposed insured has knowledge</a:t>
            </a:r>
          </a:p>
          <a:p>
            <a:r>
              <a:rPr lang="en-US" sz="1600" dirty="0"/>
              <a:t> </a:t>
            </a:r>
            <a:endParaRPr lang="en-US" sz="1600" dirty="0" smtClean="0"/>
          </a:p>
          <a:p>
            <a:endParaRPr lang="en-US" sz="1600" dirty="0"/>
          </a:p>
          <a:p>
            <a:r>
              <a:rPr lang="en-US" sz="2000" dirty="0">
                <a:latin typeface="Castellar" panose="020A0402060406010301" pitchFamily="18" charset="0"/>
              </a:rPr>
              <a:t>NOT OK:</a:t>
            </a:r>
          </a:p>
          <a:p>
            <a:r>
              <a:rPr lang="en-US" sz="1600" dirty="0"/>
              <a:t> </a:t>
            </a:r>
          </a:p>
          <a:p>
            <a:r>
              <a:rPr lang="en-US" sz="1600" dirty="0"/>
              <a:t>The Proposed Insured is hereby affirmatively assured that the policy when issued will not contain any exception for defects in title which are recorded during the period of time between the effective date of this commitment and the date of recording of the document creating the estate or interest being insured, except as to matters of which the Proposed Insured has knowledge. </a:t>
            </a:r>
          </a:p>
        </p:txBody>
      </p:sp>
    </p:spTree>
    <p:extLst>
      <p:ext uri="{BB962C8B-B14F-4D97-AF65-F5344CB8AC3E}">
        <p14:creationId xmlns:p14="http://schemas.microsoft.com/office/powerpoint/2010/main" val="3425020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217C01CDF565}" type="slidenum">
              <a:rPr lang="en-US" smtClean="0"/>
              <a:pPr/>
              <a:t>46</a:t>
            </a:fld>
            <a:endParaRPr lang="en-US" dirty="0"/>
          </a:p>
        </p:txBody>
      </p:sp>
      <p:sp>
        <p:nvSpPr>
          <p:cNvPr id="4" name="TextBox 3"/>
          <p:cNvSpPr txBox="1"/>
          <p:nvPr/>
        </p:nvSpPr>
        <p:spPr>
          <a:xfrm>
            <a:off x="1143000" y="438150"/>
            <a:ext cx="7981950" cy="5940088"/>
          </a:xfrm>
          <a:prstGeom prst="rect">
            <a:avLst/>
          </a:prstGeom>
          <a:noFill/>
        </p:spPr>
        <p:txBody>
          <a:bodyPr wrap="square" rtlCol="0">
            <a:spAutoFit/>
          </a:bodyPr>
          <a:lstStyle/>
          <a:p>
            <a:r>
              <a:rPr lang="en-US" sz="2000" b="1" u="sng" dirty="0"/>
              <a:t>Policy Gap Coverage</a:t>
            </a:r>
            <a:endParaRPr lang="en-US" sz="2000" dirty="0"/>
          </a:p>
          <a:p>
            <a:r>
              <a:rPr lang="en-US" sz="2000" dirty="0"/>
              <a:t> </a:t>
            </a:r>
          </a:p>
          <a:p>
            <a:r>
              <a:rPr lang="en-US" sz="2000" dirty="0"/>
              <a:t>OWNERS</a:t>
            </a:r>
            <a:r>
              <a:rPr lang="en-US" sz="2000" dirty="0" smtClean="0"/>
              <a:t>:</a:t>
            </a:r>
          </a:p>
          <a:p>
            <a:endParaRPr lang="en-US" sz="2000" dirty="0"/>
          </a:p>
          <a:p>
            <a:r>
              <a:rPr lang="en-US" sz="2000" i="1" dirty="0"/>
              <a:t>10. Any defect in or lien or encumbrance on the Title or other matter included in Covered Risks 1 through 9 that has been created or attached or has been filed or recorded in the Public Records subsequent to Date of Policy and prior to the recording of the deed or other instrument of transfer in the Public Records that vests Title as shown in Schedule A.</a:t>
            </a:r>
            <a:endParaRPr lang="en-US" sz="2000" dirty="0"/>
          </a:p>
          <a:p>
            <a:r>
              <a:rPr lang="en-US" sz="2000" dirty="0"/>
              <a:t> </a:t>
            </a:r>
            <a:endParaRPr lang="en-US" sz="2000" dirty="0" smtClean="0"/>
          </a:p>
          <a:p>
            <a:endParaRPr lang="en-US" sz="2000" dirty="0"/>
          </a:p>
          <a:p>
            <a:r>
              <a:rPr lang="en-US" sz="2000" dirty="0"/>
              <a:t>LENDERS:</a:t>
            </a:r>
          </a:p>
          <a:p>
            <a:r>
              <a:rPr lang="en-US" sz="2000" dirty="0"/>
              <a:t> </a:t>
            </a:r>
          </a:p>
          <a:p>
            <a:r>
              <a:rPr lang="en-US" sz="2000" i="1" dirty="0"/>
              <a:t>14.  Any defect in or lien or encumbrance on the Title or other matter included in Covered Risks 1 through 13 that has been created or attached or has been filed or recorded in the Public Records subsequent to Date of Policy and prior to the recording of the Insured Mortgage in the Public Records.</a:t>
            </a:r>
            <a:endParaRPr lang="en-US" sz="2000" dirty="0"/>
          </a:p>
        </p:txBody>
      </p:sp>
    </p:spTree>
    <p:extLst>
      <p:ext uri="{BB962C8B-B14F-4D97-AF65-F5344CB8AC3E}">
        <p14:creationId xmlns:p14="http://schemas.microsoft.com/office/powerpoint/2010/main" val="1794179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217C01CDF565}" type="slidenum">
              <a:rPr lang="en-US" smtClean="0"/>
              <a:pPr/>
              <a:t>47</a:t>
            </a:fld>
            <a:endParaRPr lang="en-US" dirty="0"/>
          </a:p>
        </p:txBody>
      </p:sp>
      <p:sp>
        <p:nvSpPr>
          <p:cNvPr id="4" name="TextBox 3"/>
          <p:cNvSpPr txBox="1"/>
          <p:nvPr/>
        </p:nvSpPr>
        <p:spPr>
          <a:xfrm>
            <a:off x="1143000" y="438150"/>
            <a:ext cx="7981950" cy="6186309"/>
          </a:xfrm>
          <a:prstGeom prst="rect">
            <a:avLst/>
          </a:prstGeom>
          <a:noFill/>
        </p:spPr>
        <p:txBody>
          <a:bodyPr wrap="square" rtlCol="0">
            <a:spAutoFit/>
          </a:bodyPr>
          <a:lstStyle/>
          <a:p>
            <a:pPr algn="ctr"/>
            <a:r>
              <a:rPr lang="en-US" sz="4800" dirty="0" smtClean="0">
                <a:latin typeface="Andalus" panose="02020603050405020304" pitchFamily="18" charset="-78"/>
                <a:cs typeface="Andalus" panose="02020603050405020304" pitchFamily="18" charset="-78"/>
              </a:rPr>
              <a:t>If you have any questions, please email them to me, and I will respond by return email:</a:t>
            </a:r>
          </a:p>
          <a:p>
            <a:pPr algn="ctr"/>
            <a:endParaRPr lang="en-US" sz="4800" dirty="0" smtClean="0">
              <a:latin typeface="Andalus" panose="02020603050405020304" pitchFamily="18" charset="-78"/>
              <a:cs typeface="Andalus" panose="02020603050405020304" pitchFamily="18" charset="-78"/>
            </a:endParaRPr>
          </a:p>
          <a:p>
            <a:pPr algn="ctr"/>
            <a:r>
              <a:rPr lang="en-US" sz="4800" dirty="0" smtClean="0">
                <a:latin typeface="Andalus" panose="02020603050405020304" pitchFamily="18" charset="-78"/>
                <a:cs typeface="Andalus" panose="02020603050405020304" pitchFamily="18" charset="-78"/>
              </a:rPr>
              <a:t> </a:t>
            </a:r>
            <a:r>
              <a:rPr lang="en-US" sz="4800" b="1" dirty="0" smtClean="0">
                <a:solidFill>
                  <a:srgbClr val="00B0F0"/>
                </a:solidFill>
                <a:latin typeface="Andalus" panose="02020603050405020304" pitchFamily="18" charset="-78"/>
                <a:cs typeface="Andalus" panose="02020603050405020304" pitchFamily="18" charset="-78"/>
                <a:hlinkClick r:id="rId2"/>
              </a:rPr>
              <a:t>Polly.Campbell@fnf.com</a:t>
            </a:r>
            <a:r>
              <a:rPr lang="en-US" sz="4800" b="1" dirty="0" smtClean="0">
                <a:solidFill>
                  <a:srgbClr val="00B0F0"/>
                </a:solidFill>
                <a:latin typeface="Andalus" panose="02020603050405020304" pitchFamily="18" charset="-78"/>
                <a:cs typeface="Andalus" panose="02020603050405020304" pitchFamily="18" charset="-78"/>
              </a:rPr>
              <a:t> </a:t>
            </a:r>
          </a:p>
          <a:p>
            <a:pPr algn="ctr"/>
            <a:endParaRPr lang="en-US" sz="4800" dirty="0">
              <a:solidFill>
                <a:srgbClr val="00B0F0"/>
              </a:solidFill>
              <a:latin typeface="Andalus" panose="02020603050405020304" pitchFamily="18" charset="-78"/>
              <a:cs typeface="Andalus" panose="02020603050405020304" pitchFamily="18" charset="-78"/>
            </a:endParaRPr>
          </a:p>
          <a:p>
            <a:pPr algn="ctr"/>
            <a:r>
              <a:rPr lang="en-US" sz="3600" dirty="0" smtClean="0">
                <a:solidFill>
                  <a:srgbClr val="0070C0"/>
                </a:solidFill>
                <a:latin typeface="Andalus" panose="02020603050405020304" pitchFamily="18" charset="-78"/>
                <a:cs typeface="Andalus" panose="02020603050405020304" pitchFamily="18" charset="-78"/>
              </a:rPr>
              <a:t>Copies of this PowerPoint presentation are available on request and copies of the video will also be available on request</a:t>
            </a:r>
            <a:endParaRPr lang="en-US" sz="3600" dirty="0">
              <a:solidFill>
                <a:srgbClr val="0070C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0080152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5741" y="4085623"/>
            <a:ext cx="11075832" cy="1570962"/>
          </a:xfrm>
        </p:spPr>
        <p:txBody>
          <a:bodyPr>
            <a:noAutofit/>
          </a:bodyPr>
          <a:lstStyle/>
          <a:p>
            <a:pPr algn="ctr"/>
            <a:r>
              <a:rPr lang="en-US" sz="6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THANK YOU FOR ATTENDING Fidelity’s </a:t>
            </a:r>
          </a:p>
          <a:p>
            <a:pPr algn="ctr"/>
            <a:r>
              <a:rPr lang="en-US" sz="60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Fifteen </a:t>
            </a:r>
            <a:r>
              <a:rPr lang="en-US" sz="6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Minute </a:t>
            </a:r>
            <a:r>
              <a:rPr lang="en-US" sz="60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University</a:t>
            </a:r>
            <a:endParaRPr lang="en-US" sz="6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endParaRPr>
          </a:p>
        </p:txBody>
      </p:sp>
      <p:pic>
        <p:nvPicPr>
          <p:cNvPr id="4" name="Picture 3" descr="H:\logo\FNTIC_K 1,2.JPG"/>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01621" y="1766986"/>
            <a:ext cx="6698208" cy="1294523"/>
          </a:xfrm>
          <a:prstGeom prst="rect">
            <a:avLst/>
          </a:prstGeom>
          <a:solidFill>
            <a:srgbClr val="AFCDF4">
              <a:alpha val="0"/>
            </a:srgbClr>
          </a:solid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518088" y="-323850"/>
            <a:ext cx="5718220" cy="3104118"/>
          </a:xfrm>
          <a:prstGeom prst="rect">
            <a:avLst/>
          </a:prstGeom>
          <a:noFill/>
        </p:spPr>
      </p:pic>
      <p:sp>
        <p:nvSpPr>
          <p:cNvPr id="7" name="Slide Number Placeholder 6"/>
          <p:cNvSpPr>
            <a:spLocks noGrp="1"/>
          </p:cNvSpPr>
          <p:nvPr>
            <p:ph type="sldNum" sz="quarter" idx="12"/>
          </p:nvPr>
        </p:nvSpPr>
        <p:spPr/>
        <p:txBody>
          <a:bodyPr/>
          <a:lstStyle/>
          <a:p>
            <a:fld id="{D57F1E4F-1CFF-5643-939E-217C01CDF565}" type="slidenum">
              <a:rPr lang="en-US" smtClean="0">
                <a:solidFill>
                  <a:srgbClr val="90C226"/>
                </a:solidFill>
              </a:rPr>
              <a:pPr/>
              <a:t>48</a:t>
            </a:fld>
            <a:endParaRPr lang="en-US" dirty="0">
              <a:solidFill>
                <a:srgbClr val="90C226"/>
              </a:solidFill>
            </a:endParaRPr>
          </a:p>
        </p:txBody>
      </p:sp>
    </p:spTree>
    <p:extLst>
      <p:ext uri="{BB962C8B-B14F-4D97-AF65-F5344CB8AC3E}">
        <p14:creationId xmlns:p14="http://schemas.microsoft.com/office/powerpoint/2010/main" val="114819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11" y="610340"/>
            <a:ext cx="8866715" cy="3403600"/>
          </a:xfrm>
        </p:spPr>
        <p:txBody>
          <a:bodyPr>
            <a:normAutofit fontScale="90000"/>
          </a:bodyPr>
          <a:lstStyle/>
          <a:p>
            <a:pPr algn="ctr"/>
            <a:r>
              <a:rPr lang="en-US" dirty="0" smtClean="0">
                <a:solidFill>
                  <a:schemeClr val="tx1"/>
                </a:solidFill>
                <a:latin typeface="Andalus" panose="02020603050405020304" pitchFamily="18" charset="-78"/>
                <a:cs typeface="Andalus" panose="02020603050405020304" pitchFamily="18" charset="-78"/>
              </a:rPr>
              <a:t>PLEASE COME BACK AGAIN in MARCH</a:t>
            </a:r>
            <a:br>
              <a:rPr lang="en-US" dirty="0" smtClean="0">
                <a:solidFill>
                  <a:schemeClr val="tx1"/>
                </a:solidFill>
                <a:latin typeface="Andalus" panose="02020603050405020304" pitchFamily="18" charset="-78"/>
                <a:cs typeface="Andalus" panose="02020603050405020304" pitchFamily="18" charset="-78"/>
              </a:rPr>
            </a:br>
            <a:r>
              <a:rPr lang="en-US" dirty="0" smtClean="0">
                <a:solidFill>
                  <a:schemeClr val="tx1"/>
                </a:solidFill>
                <a:latin typeface="Andalus" panose="02020603050405020304" pitchFamily="18" charset="-78"/>
                <a:cs typeface="Andalus" panose="02020603050405020304" pitchFamily="18" charset="-78"/>
              </a:rPr>
              <a:t>FOR OUR THREE</a:t>
            </a:r>
            <a:r>
              <a:rPr lang="en-US" dirty="0" smtClean="0">
                <a:solidFill>
                  <a:schemeClr val="tx1"/>
                </a:solidFill>
                <a:latin typeface="Castellar" panose="020A0402060406010301" pitchFamily="18" charset="0"/>
                <a:cs typeface="Andalus" panose="02020603050405020304" pitchFamily="18" charset="-78"/>
              </a:rPr>
              <a:t>-</a:t>
            </a:r>
            <a:r>
              <a:rPr lang="en-US" dirty="0" smtClean="0">
                <a:solidFill>
                  <a:schemeClr val="tx1"/>
                </a:solidFill>
                <a:latin typeface="Andalus" panose="02020603050405020304" pitchFamily="18" charset="-78"/>
                <a:cs typeface="Andalus" panose="02020603050405020304" pitchFamily="18" charset="-78"/>
              </a:rPr>
              <a:t>PART SERIES:</a:t>
            </a:r>
            <a:r>
              <a:rPr lang="en-US" sz="2800" dirty="0" smtClean="0">
                <a:solidFill>
                  <a:schemeClr val="tx1"/>
                </a:solidFill>
                <a:latin typeface="Andalus" panose="02020603050405020304" pitchFamily="18" charset="-78"/>
                <a:cs typeface="Andalus" panose="02020603050405020304" pitchFamily="18" charset="-78"/>
              </a:rPr>
              <a:t/>
            </a:r>
            <a:br>
              <a:rPr lang="en-US" sz="2800" dirty="0" smtClean="0">
                <a:solidFill>
                  <a:schemeClr val="tx1"/>
                </a:solidFill>
                <a:latin typeface="Andalus" panose="02020603050405020304" pitchFamily="18" charset="-78"/>
                <a:cs typeface="Andalus" panose="02020603050405020304" pitchFamily="18" charset="-78"/>
              </a:rPr>
            </a:br>
            <a:r>
              <a:rPr lang="en-US" dirty="0" smtClean="0">
                <a:solidFill>
                  <a:schemeClr val="tx1"/>
                </a:solidFill>
                <a:latin typeface="Andalus" panose="02020603050405020304" pitchFamily="18" charset="-78"/>
                <a:cs typeface="Andalus" panose="02020603050405020304" pitchFamily="18" charset="-78"/>
              </a:rPr>
              <a:t>  </a:t>
            </a:r>
            <a:br>
              <a:rPr lang="en-US" dirty="0" smtClean="0">
                <a:solidFill>
                  <a:schemeClr val="tx1"/>
                </a:solidFill>
                <a:latin typeface="Andalus" panose="02020603050405020304" pitchFamily="18" charset="-78"/>
                <a:cs typeface="Andalus" panose="02020603050405020304" pitchFamily="18" charset="-78"/>
              </a:rPr>
            </a:br>
            <a:r>
              <a:rPr lang="en-US" sz="4800" dirty="0" smtClean="0">
                <a:solidFill>
                  <a:srgbClr val="0070C0"/>
                </a:solidFill>
                <a:latin typeface="Footlight MT Light" panose="0204060206030A020304" pitchFamily="18" charset="0"/>
                <a:cs typeface="Andalus" panose="02020603050405020304" pitchFamily="18" charset="-78"/>
              </a:rPr>
              <a:t>“</a:t>
            </a:r>
            <a:r>
              <a:rPr lang="en-US" sz="4900" dirty="0">
                <a:solidFill>
                  <a:srgbClr val="0070C0"/>
                </a:solidFill>
                <a:latin typeface="Footlight MT Light" panose="0204060206030A020304" pitchFamily="18" charset="0"/>
                <a:cs typeface="Andalus" panose="02020603050405020304" pitchFamily="18" charset="-78"/>
              </a:rPr>
              <a:t>The Seller is Dead”</a:t>
            </a:r>
            <a:br>
              <a:rPr lang="en-US" sz="4900" dirty="0">
                <a:solidFill>
                  <a:srgbClr val="0070C0"/>
                </a:solidFill>
                <a:latin typeface="Footlight MT Light" panose="0204060206030A020304" pitchFamily="18" charset="0"/>
                <a:cs typeface="Andalus" panose="02020603050405020304" pitchFamily="18" charset="-78"/>
              </a:rPr>
            </a:br>
            <a:r>
              <a:rPr lang="en-US" sz="2000" b="1" dirty="0">
                <a:solidFill>
                  <a:srgbClr val="0070C0"/>
                </a:solidFill>
                <a:latin typeface="Footlight MT Light" panose="0204060206030A020304" pitchFamily="18" charset="0"/>
                <a:cs typeface="Andalus" panose="02020603050405020304" pitchFamily="18" charset="-78"/>
              </a:rPr>
              <a:t>~</a:t>
            </a:r>
            <a:r>
              <a:rPr lang="en-US" sz="4900" dirty="0">
                <a:solidFill>
                  <a:srgbClr val="0070C0"/>
                </a:solidFill>
                <a:latin typeface="Footlight MT Light" panose="0204060206030A020304" pitchFamily="18" charset="0"/>
                <a:cs typeface="Andalus" panose="02020603050405020304" pitchFamily="18" charset="-78"/>
              </a:rPr>
              <a:t/>
            </a:r>
            <a:br>
              <a:rPr lang="en-US" sz="4900" dirty="0">
                <a:solidFill>
                  <a:srgbClr val="0070C0"/>
                </a:solidFill>
                <a:latin typeface="Footlight MT Light" panose="0204060206030A020304" pitchFamily="18" charset="0"/>
                <a:cs typeface="Andalus" panose="02020603050405020304" pitchFamily="18" charset="-78"/>
              </a:rPr>
            </a:br>
            <a:r>
              <a:rPr lang="en-US" sz="4900" dirty="0">
                <a:solidFill>
                  <a:srgbClr val="0070C0"/>
                </a:solidFill>
                <a:latin typeface="Footlight MT Light" panose="0204060206030A020304" pitchFamily="18" charset="0"/>
                <a:cs typeface="Andalus" panose="02020603050405020304" pitchFamily="18" charset="-78"/>
              </a:rPr>
              <a:t>What Are We Supposed To Do Now?</a:t>
            </a:r>
          </a:p>
        </p:txBody>
      </p:sp>
      <p:sp>
        <p:nvSpPr>
          <p:cNvPr id="3" name="Text Placeholder 2"/>
          <p:cNvSpPr>
            <a:spLocks noGrp="1"/>
          </p:cNvSpPr>
          <p:nvPr>
            <p:ph type="body" idx="1"/>
          </p:nvPr>
        </p:nvSpPr>
        <p:spPr>
          <a:xfrm>
            <a:off x="4422060" y="4835525"/>
            <a:ext cx="3978103" cy="1570962"/>
          </a:xfrm>
        </p:spPr>
        <p:txBody>
          <a:bodyPr>
            <a:noAutofit/>
          </a:bodyPr>
          <a:lstStyle/>
          <a:p>
            <a:pPr algn="ctr"/>
            <a:r>
              <a:rPr lang="en-US" sz="32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March 8</a:t>
            </a:r>
            <a:r>
              <a:rPr lang="en-US" sz="3200" baseline="30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th </a:t>
            </a:r>
            <a:endParaRPr lang="en-US" sz="3200" baseline="300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endParaRPr>
          </a:p>
          <a:p>
            <a:pPr algn="ctr"/>
            <a:r>
              <a:rPr lang="en-US" sz="32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March </a:t>
            </a:r>
            <a:r>
              <a:rPr lang="en-US" sz="32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15</a:t>
            </a:r>
            <a:r>
              <a:rPr lang="en-US" sz="3200" baseline="30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th </a:t>
            </a:r>
            <a:endParaRPr lang="en-US" sz="3200" baseline="300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endParaRPr>
          </a:p>
          <a:p>
            <a:pPr algn="ctr"/>
            <a:r>
              <a:rPr lang="en-US" sz="3200" dirty="0" smtClean="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March </a:t>
            </a:r>
            <a:r>
              <a:rPr lang="en-US" sz="32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22</a:t>
            </a:r>
            <a:r>
              <a:rPr lang="en-US" sz="3200" baseline="300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nd</a:t>
            </a:r>
            <a:r>
              <a:rPr lang="en-US" sz="3200" dirty="0">
                <a:ln w="3175">
                  <a:solidFill>
                    <a:schemeClr val="accent2">
                      <a:lumMod val="75000"/>
                    </a:schemeClr>
                  </a:solidFill>
                </a:ln>
                <a:solidFill>
                  <a:srgbClr val="A5FF4B"/>
                </a:solidFill>
                <a:latin typeface="Andalus" panose="02020603050405020304" pitchFamily="18" charset="-78"/>
                <a:cs typeface="Andalus" panose="02020603050405020304" pitchFamily="18" charset="-78"/>
              </a:rPr>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49</a:t>
            </a:fld>
            <a:endParaRPr lang="en-US"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304156" y="4646281"/>
            <a:ext cx="3702408" cy="2057400"/>
          </a:xfrm>
          <a:prstGeom prst="rect">
            <a:avLst/>
          </a:prstGeom>
          <a:noFill/>
        </p:spPr>
      </p:pic>
    </p:spTree>
    <p:extLst>
      <p:ext uri="{BB962C8B-B14F-4D97-AF65-F5344CB8AC3E}">
        <p14:creationId xmlns:p14="http://schemas.microsoft.com/office/powerpoint/2010/main" val="53967807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245" y="1675485"/>
            <a:ext cx="8384145" cy="5026825"/>
          </a:xfrm>
          <a:prstGeom prst="rect">
            <a:avLst/>
          </a:prstGeom>
        </p:spPr>
        <p:txBody>
          <a:bodyPr wrap="square">
            <a:spAutoFit/>
          </a:bodyPr>
          <a:lstStyle/>
          <a:p>
            <a:pPr marR="0" lvl="0">
              <a:lnSpc>
                <a:spcPct val="115000"/>
              </a:lnSpc>
              <a:spcBef>
                <a:spcPct val="0"/>
              </a:spcBef>
              <a:spcAft>
                <a:spcPts val="0"/>
              </a:spcAft>
            </a:pPr>
            <a:r>
              <a:rPr lang="en-US" sz="6600" dirty="0">
                <a:solidFill>
                  <a:srgbClr val="0070C0"/>
                </a:solidFill>
                <a:latin typeface="Andalus" panose="02020603050405020304" pitchFamily="18" charset="-78"/>
                <a:ea typeface="+mj-ea"/>
                <a:cs typeface="Andalus" panose="02020603050405020304" pitchFamily="18" charset="-78"/>
              </a:rPr>
              <a:t>RISKY PAYOFFS:</a:t>
            </a:r>
          </a:p>
          <a:p>
            <a:pPr lvl="1">
              <a:lnSpc>
                <a:spcPct val="115000"/>
              </a:lnSpc>
            </a:pPr>
            <a:r>
              <a:rPr lang="en-US" sz="5400" dirty="0" smtClean="0">
                <a:latin typeface="Andalus" panose="02020603050405020304" pitchFamily="18" charset="-78"/>
                <a:ea typeface="Calibri" panose="020F0502020204030204" pitchFamily="34" charset="0"/>
                <a:cs typeface="Andalus" panose="02020603050405020304" pitchFamily="18" charset="-78"/>
              </a:rPr>
              <a:t>1. Revolving Loan Accounts</a:t>
            </a:r>
          </a:p>
          <a:p>
            <a:pPr lvl="1">
              <a:lnSpc>
                <a:spcPct val="115000"/>
              </a:lnSpc>
            </a:pPr>
            <a:r>
              <a:rPr lang="en-US" sz="5400" dirty="0" smtClean="0">
                <a:latin typeface="Andalus" panose="02020603050405020304" pitchFamily="18" charset="-78"/>
                <a:ea typeface="Calibri" panose="020F0502020204030204" pitchFamily="34" charset="0"/>
                <a:cs typeface="Andalus" panose="02020603050405020304" pitchFamily="18" charset="-78"/>
              </a:rPr>
              <a:t>		HELOCs</a:t>
            </a:r>
          </a:p>
          <a:p>
            <a:pPr lvl="1">
              <a:lnSpc>
                <a:spcPct val="115000"/>
              </a:lnSpc>
            </a:pPr>
            <a:r>
              <a:rPr lang="en-US" sz="5400" dirty="0">
                <a:latin typeface="Andalus" panose="02020603050405020304" pitchFamily="18" charset="-78"/>
                <a:ea typeface="Calibri" panose="020F0502020204030204" pitchFamily="34" charset="0"/>
                <a:cs typeface="Andalus" panose="02020603050405020304" pitchFamily="18" charset="-78"/>
              </a:rPr>
              <a:t>	</a:t>
            </a:r>
            <a:r>
              <a:rPr lang="en-US" sz="5400" dirty="0" smtClean="0">
                <a:latin typeface="Andalus" panose="02020603050405020304" pitchFamily="18" charset="-78"/>
                <a:ea typeface="Calibri" panose="020F0502020204030204" pitchFamily="34" charset="0"/>
                <a:cs typeface="Andalus" panose="02020603050405020304" pitchFamily="18" charset="-78"/>
              </a:rPr>
              <a:t>	Lines of Credit</a:t>
            </a:r>
            <a:endParaRPr lang="en-US" sz="5400" dirty="0">
              <a:latin typeface="Andalus" panose="02020603050405020304" pitchFamily="18" charset="-78"/>
              <a:ea typeface="Calibri" panose="020F0502020204030204" pitchFamily="34" charset="0"/>
              <a:cs typeface="Andalus" panose="02020603050405020304" pitchFamily="18" charset="-78"/>
            </a:endParaRPr>
          </a:p>
          <a:p>
            <a:pPr lvl="1">
              <a:lnSpc>
                <a:spcPct val="115000"/>
              </a:lnSpc>
            </a:pPr>
            <a:endParaRPr lang="en-US" sz="54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22625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3998" y="228758"/>
            <a:ext cx="9870463" cy="6352346"/>
          </a:xfrm>
        </p:spPr>
        <p:txBody>
          <a:bodyPr>
            <a:normAutofit/>
          </a:bodyPr>
          <a:lstStyle/>
          <a:p>
            <a:pPr marL="0" indent="0" algn="just">
              <a:buNone/>
            </a:pPr>
            <a:r>
              <a:rPr lang="en-US" dirty="0" smtClean="0"/>
              <a:t>O.C.G.A. §44-14-3 </a:t>
            </a:r>
            <a:r>
              <a:rPr lang="en-US" dirty="0"/>
              <a:t>Method and time of cancellation; penalty for failure of proper </a:t>
            </a:r>
            <a:r>
              <a:rPr lang="en-US" dirty="0" smtClean="0">
                <a:solidFill>
                  <a:schemeClr val="tx1"/>
                </a:solidFill>
              </a:rPr>
              <a:t>cance</a:t>
            </a:r>
            <a:r>
              <a:rPr lang="en-US" dirty="0" smtClean="0">
                <a:solidFill>
                  <a:schemeClr val="bg1"/>
                </a:solidFill>
              </a:rPr>
              <a:t>llation</a:t>
            </a:r>
            <a:r>
              <a:rPr lang="en-US" dirty="0" smtClean="0">
                <a:solidFill>
                  <a:schemeClr val="tx1"/>
                </a:solidFill>
              </a:rPr>
              <a:t> </a:t>
            </a:r>
          </a:p>
          <a:p>
            <a:pPr algn="just"/>
            <a:endParaRPr lang="en-US" dirty="0"/>
          </a:p>
          <a:p>
            <a:pPr marL="0" indent="0" algn="just">
              <a:buNone/>
            </a:pPr>
            <a:r>
              <a:rPr lang="en-US" dirty="0"/>
              <a:t>(a) As used in this Code section, the term</a:t>
            </a:r>
            <a:r>
              <a:rPr lang="en-US" dirty="0" smtClean="0"/>
              <a:t>:</a:t>
            </a:r>
          </a:p>
          <a:p>
            <a:pPr marL="0" indent="0" algn="just">
              <a:buNone/>
            </a:pPr>
            <a:r>
              <a:rPr lang="en-US" sz="2600" dirty="0" smtClean="0"/>
              <a:t>. . . </a:t>
            </a:r>
          </a:p>
          <a:p>
            <a:pPr marL="0" indent="0" algn="just">
              <a:buNone/>
            </a:pPr>
            <a:r>
              <a:rPr lang="en-US" dirty="0" smtClean="0"/>
              <a:t>(6)  </a:t>
            </a:r>
            <a:r>
              <a:rPr lang="en-US" dirty="0"/>
              <a:t>“Revolving loan account” means an arrangement between a lender and a debtor for the creation of debt pursuant to </a:t>
            </a:r>
            <a:r>
              <a:rPr lang="en-US" dirty="0" smtClean="0"/>
              <a:t>an agreement </a:t>
            </a:r>
            <a:r>
              <a:rPr lang="en-US" dirty="0"/>
              <a:t>secured by an instrument and under which:</a:t>
            </a:r>
          </a:p>
          <a:p>
            <a:pPr marL="0" indent="0" algn="just">
              <a:buNone/>
            </a:pPr>
            <a:r>
              <a:rPr lang="en-US" dirty="0"/>
              <a:t>(A) The lender may permit the debtor to create debt from time to time;</a:t>
            </a:r>
          </a:p>
          <a:p>
            <a:pPr marL="0" indent="0" algn="just">
              <a:buNone/>
            </a:pPr>
            <a:r>
              <a:rPr lang="en-US" dirty="0"/>
              <a:t>(B) The unpaid balances of principal of such debt and the loan finance and other appropriate charges are debited to </a:t>
            </a:r>
            <a:r>
              <a:rPr lang="en-US" dirty="0" smtClean="0"/>
              <a:t>an account</a:t>
            </a:r>
            <a:r>
              <a:rPr lang="en-US" dirty="0"/>
              <a:t>;</a:t>
            </a:r>
          </a:p>
          <a:p>
            <a:pPr marL="0" indent="0" algn="just">
              <a:buNone/>
            </a:pPr>
            <a:r>
              <a:rPr lang="en-US" dirty="0"/>
              <a:t>(C) A loan finance charge is computed on the outstanding balances of the debtor's account from time to time;</a:t>
            </a:r>
          </a:p>
          <a:p>
            <a:pPr marL="0" indent="0" algn="just">
              <a:buNone/>
            </a:pPr>
            <a:r>
              <a:rPr lang="en-US" dirty="0"/>
              <a:t>(D) The debtor agrees to repay the debt and accrued finance charges in accordance with the written agreement with </a:t>
            </a:r>
            <a:r>
              <a:rPr lang="en-US" dirty="0" smtClean="0"/>
              <a:t>the lender</a:t>
            </a:r>
            <a:r>
              <a:rPr lang="en-US" dirty="0"/>
              <a:t>; and</a:t>
            </a:r>
          </a:p>
          <a:p>
            <a:pPr marL="0" indent="0" algn="just">
              <a:buNone/>
            </a:pPr>
            <a:r>
              <a:rPr lang="en-US" dirty="0" smtClean="0"/>
              <a:t>(E</a:t>
            </a:r>
            <a:r>
              <a:rPr lang="en-US" dirty="0"/>
              <a:t>) The limitation on the maximum amount which the debtor is entitled to become indebted under said </a:t>
            </a:r>
            <a:r>
              <a:rPr lang="en-US" dirty="0" smtClean="0"/>
              <a:t>arrangement between </a:t>
            </a:r>
            <a:r>
              <a:rPr lang="en-US" dirty="0"/>
              <a:t>the lender and debtor is stated on the face of the instrument, and said amount shall be deemed to be notice of </a:t>
            </a:r>
            <a:r>
              <a:rPr lang="en-US" dirty="0" smtClean="0"/>
              <a:t>the maximum </a:t>
            </a:r>
            <a:r>
              <a:rPr lang="en-US" dirty="0"/>
              <a:t>amount secured by the instrument.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01447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63391"/>
            <a:ext cx="8596668" cy="639651"/>
          </a:xfrm>
        </p:spPr>
        <p:txBody>
          <a:bodyPr>
            <a:normAutofit/>
          </a:bodyPr>
          <a:lstStyle/>
          <a:p>
            <a:r>
              <a:rPr lang="en-US" sz="2800" dirty="0" smtClean="0">
                <a:solidFill>
                  <a:schemeClr val="tx1"/>
                </a:solidFill>
              </a:rPr>
              <a:t>When paying off a HELOC or revolving loan account:</a:t>
            </a:r>
            <a:endParaRPr lang="en-US" sz="2800" dirty="0">
              <a:solidFill>
                <a:schemeClr val="tx1"/>
              </a:solidFill>
            </a:endParaRPr>
          </a:p>
        </p:txBody>
      </p:sp>
      <p:sp>
        <p:nvSpPr>
          <p:cNvPr id="3" name="Content Placeholder 2"/>
          <p:cNvSpPr>
            <a:spLocks noGrp="1"/>
          </p:cNvSpPr>
          <p:nvPr>
            <p:ph idx="1"/>
          </p:nvPr>
        </p:nvSpPr>
        <p:spPr>
          <a:xfrm>
            <a:off x="677334" y="1843546"/>
            <a:ext cx="8596668" cy="4380378"/>
          </a:xfrm>
        </p:spPr>
        <p:txBody>
          <a:bodyPr>
            <a:normAutofit/>
          </a:bodyPr>
          <a:lstStyle/>
          <a:p>
            <a:pPr marL="0" lvl="0" indent="0">
              <a:lnSpc>
                <a:spcPct val="115000"/>
              </a:lnSpc>
              <a:spcBef>
                <a:spcPts val="0"/>
              </a:spcBef>
              <a:buSzPts val="1100"/>
              <a:buNone/>
            </a:pPr>
            <a:r>
              <a:rPr lang="en-US" b="1" cap="small" dirty="0" smtClean="0">
                <a:solidFill>
                  <a:prstClr val="black">
                    <a:lumMod val="75000"/>
                    <a:lumOff val="25000"/>
                  </a:prstClr>
                </a:solidFill>
                <a:latin typeface="Times New Roman" panose="02020603050405020304" pitchFamily="18" charset="0"/>
                <a:ea typeface="Times New Roman" panose="02020603050405020304" pitchFamily="18" charset="0"/>
              </a:rPr>
              <a:t>Prior to closing:</a:t>
            </a:r>
          </a:p>
          <a:p>
            <a:pPr marL="0" lvl="0" indent="0">
              <a:lnSpc>
                <a:spcPct val="115000"/>
              </a:lnSpc>
              <a:spcBef>
                <a:spcPts val="0"/>
              </a:spcBef>
              <a:buSzPts val="1100"/>
              <a:buNone/>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Freeze  </a:t>
            </a:r>
            <a:r>
              <a:rPr lang="en-US" b="1" dirty="0">
                <a:latin typeface="Times New Roman" panose="02020603050405020304" pitchFamily="18" charset="0"/>
                <a:ea typeface="Times New Roman" panose="02020603050405020304" pitchFamily="18" charset="0"/>
                <a:cs typeface="Times New Roman" panose="02020603050405020304" pitchFamily="18" charset="0"/>
              </a:rPr>
              <a:t>the Equity Line loan account when the payoff is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requested.</a:t>
            </a:r>
            <a:endParaRPr lang="en-US"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15000"/>
              </a:lnSpc>
              <a:spcBef>
                <a:spcPts val="0"/>
              </a:spcBef>
              <a:buSzPts val="1100"/>
              <a:buNone/>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Obtain </a:t>
            </a:r>
            <a:r>
              <a:rPr lang="en-US" b="1" dirty="0">
                <a:latin typeface="Times New Roman" panose="02020603050405020304" pitchFamily="18" charset="0"/>
                <a:ea typeface="Times New Roman" panose="02020603050405020304" pitchFamily="18" charset="0"/>
                <a:cs typeface="Times New Roman" panose="02020603050405020304" pitchFamily="18" charset="0"/>
              </a:rPr>
              <a:t>an updated payoff figure no more than two days prior to payment in full. </a:t>
            </a:r>
            <a:endParaRPr lang="en-US"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15000"/>
              </a:lnSpc>
              <a:spcBef>
                <a:spcPts val="0"/>
              </a:spcBef>
              <a:buSzPts val="1100"/>
              <a:buNone/>
            </a:pPr>
            <a:endParaRPr lang="en-US" b="1" cap="small" dirty="0" smtClean="0">
              <a:latin typeface="Times New Roman" panose="02020603050405020304" pitchFamily="18" charset="0"/>
              <a:ea typeface="Times New Roman" panose="02020603050405020304" pitchFamily="18" charset="0"/>
            </a:endParaRPr>
          </a:p>
          <a:p>
            <a:pPr marL="0" lvl="0" indent="0">
              <a:lnSpc>
                <a:spcPct val="115000"/>
              </a:lnSpc>
              <a:spcBef>
                <a:spcPts val="0"/>
              </a:spcBef>
              <a:buSzPts val="1100"/>
              <a:buNone/>
            </a:pPr>
            <a:r>
              <a:rPr lang="en-US" b="1" cap="small" dirty="0" smtClean="0">
                <a:latin typeface="Times New Roman" panose="02020603050405020304" pitchFamily="18" charset="0"/>
                <a:ea typeface="Times New Roman" panose="02020603050405020304" pitchFamily="18" charset="0"/>
              </a:rPr>
              <a:t>At closing:</a:t>
            </a:r>
          </a:p>
          <a:p>
            <a:pPr marL="0" indent="0">
              <a:spcBef>
                <a:spcPts val="0"/>
              </a:spcBef>
              <a:buNone/>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Advise </a:t>
            </a:r>
            <a:r>
              <a:rPr lang="en-US" b="1" dirty="0">
                <a:latin typeface="Times New Roman" panose="02020603050405020304" pitchFamily="18" charset="0"/>
                <a:ea typeface="Times New Roman" panose="02020603050405020304" pitchFamily="18" charset="0"/>
                <a:cs typeface="Times New Roman" panose="02020603050405020304" pitchFamily="18" charset="0"/>
              </a:rPr>
              <a:t>the  borrower under said Equity Line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that their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latin typeface="Times New Roman" panose="02020603050405020304" pitchFamily="18" charset="0"/>
                <a:ea typeface="Times New Roman" panose="02020603050405020304" pitchFamily="18" charset="0"/>
                <a:cs typeface="Times New Roman" panose="02020603050405020304" pitchFamily="18" charset="0"/>
              </a:rPr>
              <a:t>Equity Line loan account is now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closed, that they </a:t>
            </a:r>
            <a:r>
              <a:rPr lang="en-US" b="1" dirty="0">
                <a:latin typeface="Times New Roman" panose="02020603050405020304" pitchFamily="18" charset="0"/>
                <a:ea typeface="Times New Roman" panose="02020603050405020304" pitchFamily="18" charset="0"/>
                <a:cs typeface="Times New Roman" panose="02020603050405020304" pitchFamily="18" charset="0"/>
              </a:rPr>
              <a:t>cannot borrow against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it, and that they </a:t>
            </a:r>
            <a:r>
              <a:rPr lang="en-US" b="1" dirty="0">
                <a:latin typeface="Times New Roman" panose="02020603050405020304" pitchFamily="18" charset="0"/>
                <a:ea typeface="Times New Roman" panose="02020603050405020304" pitchFamily="18" charset="0"/>
                <a:cs typeface="Times New Roman" panose="02020603050405020304" pitchFamily="18" charset="0"/>
              </a:rPr>
              <a:t>must destroy any credit card or checks attached to the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account.</a:t>
            </a:r>
            <a:endParaRPr lang="en-US" b="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0"/>
              </a:spcBef>
              <a:buNone/>
            </a:pPr>
            <a:endParaRPr lang="en-US" b="1" cap="small" dirty="0" smtClean="0">
              <a:latin typeface="Times New Roman" panose="02020603050405020304" pitchFamily="18" charset="0"/>
              <a:ea typeface="Times New Roman" panose="02020603050405020304" pitchFamily="18" charset="0"/>
            </a:endParaRPr>
          </a:p>
          <a:p>
            <a:pPr marL="0" indent="0">
              <a:spcBef>
                <a:spcPts val="0"/>
              </a:spcBef>
              <a:buNone/>
            </a:pPr>
            <a:r>
              <a:rPr lang="en-US" b="1" cap="small" dirty="0" smtClean="0">
                <a:latin typeface="Times New Roman" panose="02020603050405020304" pitchFamily="18" charset="0"/>
                <a:ea typeface="Times New Roman" panose="02020603050405020304" pitchFamily="18" charset="0"/>
              </a:rPr>
              <a:t>After </a:t>
            </a:r>
            <a:r>
              <a:rPr lang="en-US" b="1" cap="small" dirty="0">
                <a:latin typeface="Times New Roman" panose="02020603050405020304" pitchFamily="18" charset="0"/>
                <a:ea typeface="Times New Roman" panose="02020603050405020304" pitchFamily="18" charset="0"/>
              </a:rPr>
              <a:t>closing:  </a:t>
            </a:r>
            <a:endParaRPr lang="en-US" sz="1400" dirty="0">
              <a:latin typeface="Times New Roman" panose="02020603050405020304" pitchFamily="18" charset="0"/>
              <a:ea typeface="Times New Roman" panose="02020603050405020304" pitchFamily="18" charset="0"/>
            </a:endParaRPr>
          </a:p>
          <a:p>
            <a:pPr marL="0" indent="0">
              <a:spcBef>
                <a:spcPts val="0"/>
              </a:spcBef>
              <a:buNone/>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Send </a:t>
            </a:r>
            <a:r>
              <a:rPr lang="en-US" b="1" dirty="0">
                <a:latin typeface="Times New Roman" panose="02020603050405020304" pitchFamily="18" charset="0"/>
                <a:ea typeface="Times New Roman" panose="02020603050405020304" pitchFamily="18" charset="0"/>
                <a:cs typeface="Times New Roman" panose="02020603050405020304" pitchFamily="18" charset="0"/>
              </a:rPr>
              <a:t>a second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letter, signed by the borrower(s),  </a:t>
            </a:r>
            <a:r>
              <a:rPr lang="en-US" b="1" dirty="0">
                <a:latin typeface="Times New Roman" panose="02020603050405020304" pitchFamily="18" charset="0"/>
                <a:ea typeface="Times New Roman" panose="02020603050405020304" pitchFamily="18" charset="0"/>
                <a:cs typeface="Times New Roman" panose="02020603050405020304" pitchFamily="18" charset="0"/>
              </a:rPr>
              <a:t>to the lender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when you send the </a:t>
            </a:r>
            <a:r>
              <a:rPr lang="en-US" b="1" dirty="0">
                <a:latin typeface="Times New Roman" panose="02020603050405020304" pitchFamily="18" charset="0"/>
                <a:ea typeface="Times New Roman" panose="02020603050405020304" pitchFamily="18" charset="0"/>
                <a:cs typeface="Times New Roman" panose="02020603050405020304" pitchFamily="18" charset="0"/>
              </a:rPr>
              <a:t>payoff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monies,  directing the lender to close the account.</a:t>
            </a:r>
          </a:p>
          <a:p>
            <a:pPr marL="0" indent="0">
              <a:spcBef>
                <a:spcPts val="0"/>
              </a:spcBef>
              <a:buNone/>
            </a:pPr>
            <a:endParaRPr lang="en-US" b="1" dirty="0">
              <a:latin typeface="Times New Roman" panose="02020603050405020304" pitchFamily="18" charset="0"/>
              <a:cs typeface="Times New Roman" panose="02020603050405020304" pitchFamily="18" charset="0"/>
            </a:endParaRPr>
          </a:p>
          <a:p>
            <a:pPr marL="0" indent="0">
              <a:spcBef>
                <a:spcPts val="0"/>
              </a:spcBef>
              <a:buNone/>
            </a:pPr>
            <a:r>
              <a:rPr lang="en-US" b="1" dirty="0" smtClean="0">
                <a:latin typeface="Times New Roman" panose="02020603050405020304" pitchFamily="18" charset="0"/>
                <a:cs typeface="Times New Roman" panose="02020603050405020304" pitchFamily="18" charset="0"/>
              </a:rPr>
              <a:t>Follow up to get the cancellation.</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158808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86873"/>
            <a:ext cx="8596668" cy="639651"/>
          </a:xfrm>
        </p:spPr>
        <p:txBody>
          <a:bodyPr>
            <a:noAutofit/>
          </a:bodyPr>
          <a:lstStyle/>
          <a:p>
            <a:r>
              <a:rPr lang="en-US" dirty="0" smtClean="0">
                <a:solidFill>
                  <a:srgbClr val="0070C0"/>
                </a:solidFill>
                <a:latin typeface="Footlight MT Light" panose="0204060206030A020304" pitchFamily="18" charset="0"/>
              </a:rPr>
              <a:t>What about a prior owner’s open HELOC ?</a:t>
            </a:r>
            <a:endParaRPr lang="en-US" dirty="0">
              <a:solidFill>
                <a:srgbClr val="0070C0"/>
              </a:solidFill>
              <a:latin typeface="Footlight MT Light" panose="0204060206030A020304" pitchFamily="18" charset="0"/>
            </a:endParaRPr>
          </a:p>
        </p:txBody>
      </p:sp>
      <p:sp>
        <p:nvSpPr>
          <p:cNvPr id="3" name="Content Placeholder 2"/>
          <p:cNvSpPr>
            <a:spLocks noGrp="1"/>
          </p:cNvSpPr>
          <p:nvPr>
            <p:ph idx="1"/>
          </p:nvPr>
        </p:nvSpPr>
        <p:spPr>
          <a:xfrm>
            <a:off x="677334" y="1925392"/>
            <a:ext cx="8596668" cy="5267459"/>
          </a:xfrm>
        </p:spPr>
        <p:txBody>
          <a:bodyPr>
            <a:normAutofit/>
          </a:bodyPr>
          <a:lstStyle/>
          <a:p>
            <a:pPr lvl="0">
              <a:lnSpc>
                <a:spcPct val="115000"/>
              </a:lnSpc>
              <a:spcBef>
                <a:spcPts val="0"/>
              </a:spcBef>
              <a:buSzPts val="1100"/>
              <a:buAutoNum type="arabicPeriod"/>
            </a:pPr>
            <a:r>
              <a:rPr lang="en-US" sz="2800" b="1" dirty="0" smtClean="0">
                <a:solidFill>
                  <a:prstClr val="black">
                    <a:lumMod val="75000"/>
                    <a:lumOff val="25000"/>
                  </a:prstClr>
                </a:solidFill>
                <a:latin typeface="Footlight MT Light" panose="0204060206030A020304" pitchFamily="18" charset="0"/>
              </a:rPr>
              <a:t>If the Owner has an owner’s policy, issued by Fidelity, we may agree to insure again.  Contact us to discuss.</a:t>
            </a:r>
          </a:p>
          <a:p>
            <a:pPr lvl="0">
              <a:lnSpc>
                <a:spcPct val="115000"/>
              </a:lnSpc>
              <a:spcBef>
                <a:spcPts val="0"/>
              </a:spcBef>
              <a:buSzPts val="1100"/>
              <a:buAutoNum type="arabicPeriod"/>
            </a:pPr>
            <a:endParaRPr lang="en-US" sz="2800" b="1" dirty="0" smtClean="0">
              <a:solidFill>
                <a:prstClr val="black">
                  <a:lumMod val="75000"/>
                  <a:lumOff val="25000"/>
                </a:prstClr>
              </a:solidFill>
              <a:latin typeface="Footlight MT Light" panose="0204060206030A020304" pitchFamily="18" charset="0"/>
            </a:endParaRPr>
          </a:p>
          <a:p>
            <a:pPr lvl="0">
              <a:lnSpc>
                <a:spcPct val="115000"/>
              </a:lnSpc>
              <a:spcBef>
                <a:spcPts val="0"/>
              </a:spcBef>
              <a:buSzPts val="1100"/>
              <a:buAutoNum type="arabicPeriod"/>
            </a:pPr>
            <a:r>
              <a:rPr lang="en-US" sz="2800" b="1" dirty="0" smtClean="0">
                <a:solidFill>
                  <a:prstClr val="black">
                    <a:lumMod val="75000"/>
                    <a:lumOff val="25000"/>
                  </a:prstClr>
                </a:solidFill>
                <a:latin typeface="Footlight MT Light" panose="0204060206030A020304" pitchFamily="18" charset="0"/>
              </a:rPr>
              <a:t>If the Owner has an owner’s policy issued by another title insurance company, we may agree to accept an indemnity from that company.  Contact us to discuss.</a:t>
            </a:r>
          </a:p>
          <a:p>
            <a:pPr lvl="0">
              <a:lnSpc>
                <a:spcPct val="115000"/>
              </a:lnSpc>
              <a:spcBef>
                <a:spcPts val="0"/>
              </a:spcBef>
              <a:buSzPts val="1100"/>
              <a:buAutoNum type="arabicPeriod"/>
            </a:pPr>
            <a:endParaRPr lang="en-US" sz="2800" b="1" dirty="0" smtClean="0">
              <a:solidFill>
                <a:prstClr val="black">
                  <a:lumMod val="75000"/>
                  <a:lumOff val="25000"/>
                </a:prstClr>
              </a:solidFill>
              <a:latin typeface="Footlight MT Light" panose="0204060206030A020304" pitchFamily="18" charset="0"/>
            </a:endParaRPr>
          </a:p>
          <a:p>
            <a:pPr lvl="0">
              <a:lnSpc>
                <a:spcPct val="115000"/>
              </a:lnSpc>
              <a:spcBef>
                <a:spcPts val="0"/>
              </a:spcBef>
              <a:buSzPts val="1100"/>
              <a:buAutoNum type="arabicPeriod"/>
            </a:pPr>
            <a:r>
              <a:rPr lang="en-US" sz="2800" b="1" dirty="0" smtClean="0">
                <a:solidFill>
                  <a:prstClr val="black">
                    <a:lumMod val="75000"/>
                    <a:lumOff val="25000"/>
                  </a:prstClr>
                </a:solidFill>
                <a:latin typeface="Footlight MT Light" panose="0204060206030A020304" pitchFamily="18" charset="0"/>
              </a:rPr>
              <a:t>Obtain a Cancellation.</a:t>
            </a:r>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155163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8144" y="1493838"/>
            <a:ext cx="10496282" cy="4096121"/>
          </a:xfrm>
          <a:prstGeom prst="rect">
            <a:avLst/>
          </a:prstGeom>
        </p:spPr>
        <p:txBody>
          <a:bodyPr wrap="square">
            <a:spAutoFit/>
          </a:bodyPr>
          <a:lstStyle/>
          <a:p>
            <a:pPr marR="0" lvl="0">
              <a:lnSpc>
                <a:spcPct val="115000"/>
              </a:lnSpc>
              <a:spcBef>
                <a:spcPts val="0"/>
              </a:spcBef>
              <a:spcAft>
                <a:spcPts val="0"/>
              </a:spcAft>
            </a:pPr>
            <a:r>
              <a:rPr lang="en-US" sz="6600" dirty="0">
                <a:solidFill>
                  <a:srgbClr val="0070C0"/>
                </a:solidFill>
                <a:latin typeface="Andalus" panose="02020603050405020304" pitchFamily="18" charset="-78"/>
                <a:ea typeface="+mj-ea"/>
                <a:cs typeface="Andalus" panose="02020603050405020304" pitchFamily="18" charset="-78"/>
              </a:rPr>
              <a:t>RISKY </a:t>
            </a:r>
            <a:r>
              <a:rPr lang="en-US" sz="6600" dirty="0" smtClean="0">
                <a:solidFill>
                  <a:srgbClr val="0070C0"/>
                </a:solidFill>
                <a:latin typeface="Andalus" panose="02020603050405020304" pitchFamily="18" charset="-78"/>
                <a:ea typeface="+mj-ea"/>
                <a:cs typeface="Andalus" panose="02020603050405020304" pitchFamily="18" charset="-78"/>
              </a:rPr>
              <a:t>“PAYOFFS:”</a:t>
            </a:r>
            <a:endParaRPr lang="en-US" sz="6600" dirty="0">
              <a:solidFill>
                <a:srgbClr val="0070C0"/>
              </a:solidFill>
              <a:latin typeface="Andalus" panose="02020603050405020304" pitchFamily="18" charset="-78"/>
              <a:ea typeface="+mj-ea"/>
              <a:cs typeface="Andalus" panose="02020603050405020304" pitchFamily="18" charset="-78"/>
            </a:endParaRPr>
          </a:p>
          <a:p>
            <a:pPr lvl="1">
              <a:lnSpc>
                <a:spcPct val="115000"/>
              </a:lnSpc>
            </a:pPr>
            <a:r>
              <a:rPr lang="en-US" sz="5400" dirty="0" smtClean="0">
                <a:latin typeface="Andalus" panose="02020603050405020304" pitchFamily="18" charset="-78"/>
                <a:ea typeface="Calibri" panose="020F0502020204030204" pitchFamily="34" charset="0"/>
                <a:cs typeface="Andalus" panose="02020603050405020304" pitchFamily="18" charset="-78"/>
              </a:rPr>
              <a:t>2. </a:t>
            </a:r>
            <a:r>
              <a:rPr lang="en-US" sz="5400" dirty="0">
                <a:latin typeface="Andalus" panose="02020603050405020304" pitchFamily="18" charset="-78"/>
                <a:ea typeface="Calibri" panose="020F0502020204030204" pitchFamily="34" charset="0"/>
                <a:cs typeface="Andalus" panose="02020603050405020304" pitchFamily="18" charset="-78"/>
              </a:rPr>
              <a:t>Short </a:t>
            </a:r>
            <a:r>
              <a:rPr lang="en-US" sz="5400" dirty="0" smtClean="0">
                <a:latin typeface="Andalus" panose="02020603050405020304" pitchFamily="18" charset="-78"/>
                <a:ea typeface="Calibri" panose="020F0502020204030204" pitchFamily="34" charset="0"/>
                <a:cs typeface="Andalus" panose="02020603050405020304" pitchFamily="18" charset="-78"/>
              </a:rPr>
              <a:t>Sales</a:t>
            </a:r>
          </a:p>
          <a:p>
            <a:pPr lvl="1">
              <a:lnSpc>
                <a:spcPct val="115000"/>
              </a:lnSpc>
            </a:pPr>
            <a:r>
              <a:rPr lang="en-US" sz="5400" dirty="0" smtClean="0">
                <a:latin typeface="Andalus" panose="02020603050405020304" pitchFamily="18" charset="-78"/>
                <a:ea typeface="Calibri" panose="020F0502020204030204" pitchFamily="34" charset="0"/>
                <a:cs typeface="Andalus" panose="02020603050405020304" pitchFamily="18" charset="-78"/>
              </a:rPr>
              <a:t>3. Release Fee – Construction Loan</a:t>
            </a:r>
          </a:p>
          <a:p>
            <a:pPr lvl="1">
              <a:lnSpc>
                <a:spcPct val="115000"/>
              </a:lnSpc>
            </a:pPr>
            <a:r>
              <a:rPr lang="en-US" sz="5400" dirty="0" smtClean="0">
                <a:latin typeface="Andalus" panose="02020603050405020304" pitchFamily="18" charset="-78"/>
                <a:ea typeface="Calibri" panose="020F0502020204030204" pitchFamily="34" charset="0"/>
                <a:cs typeface="Andalus" panose="02020603050405020304" pitchFamily="18" charset="-78"/>
              </a:rPr>
              <a:t>4. Negotiated Payment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455797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1808</TotalTime>
  <Words>3010</Words>
  <Application>Microsoft Office PowerPoint</Application>
  <PresentationFormat>Widescreen</PresentationFormat>
  <Paragraphs>1364</Paragraphs>
  <Slides>49</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49</vt:i4>
      </vt:variant>
    </vt:vector>
  </HeadingPairs>
  <TitlesOfParts>
    <vt:vector size="60" baseType="lpstr">
      <vt:lpstr>Algerian</vt:lpstr>
      <vt:lpstr>Andalus</vt:lpstr>
      <vt:lpstr>Arial</vt:lpstr>
      <vt:lpstr>Calibri</vt:lpstr>
      <vt:lpstr>Castellar</vt:lpstr>
      <vt:lpstr>Footlight MT Light</vt:lpstr>
      <vt:lpstr>Symbol</vt:lpstr>
      <vt:lpstr>Times New Roman</vt:lpstr>
      <vt:lpstr>Trebuchet MS</vt:lpstr>
      <vt:lpstr>Wingdings 3</vt:lpstr>
      <vt:lpstr>Facet</vt:lpstr>
      <vt:lpstr>PowerPoint Presentation</vt:lpstr>
      <vt:lpstr>COMMON TITLE ISSUES</vt:lpstr>
      <vt:lpstr>PowerPoint Presentation</vt:lpstr>
      <vt:lpstr>PowerPoint Presentation</vt:lpstr>
      <vt:lpstr>PowerPoint Presentation</vt:lpstr>
      <vt:lpstr>PowerPoint Presentation</vt:lpstr>
      <vt:lpstr>When paying off a HELOC or revolving loan account:</vt:lpstr>
      <vt:lpstr>What about a prior owner’s open HELOC ?</vt:lpstr>
      <vt:lpstr>PowerPoint Presentation</vt:lpstr>
      <vt:lpstr>They are NOT payment in full. </vt:lpstr>
      <vt:lpstr>PowerPoint Presentation</vt:lpstr>
      <vt:lpstr>If the creditor is an institutional lender</vt:lpstr>
      <vt:lpstr>What is an institutional lender?</vt:lpstr>
      <vt:lpstr>If the creditor is not an institutional lender</vt:lpstr>
      <vt:lpstr>When closing a short sale, make sure:</vt:lpstr>
      <vt:lpstr>When there is an open prior security deed that was paid off in a short sale:</vt:lpstr>
      <vt:lpstr>When there is an open prior security deed that was paid off in a short sale: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PLEASE COME BACK AGAIN in MARCH FOR OUR THREE-PART SERIES:    “The Seller is Dead” ~ What Are We Supposed To Do Now?</vt:lpstr>
    </vt:vector>
  </TitlesOfParts>
  <Company>FNF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Title Issues</dc:title>
  <dc:creator>Pollyann S. Campbell</dc:creator>
  <cp:lastModifiedBy>Pollyann S. Campbell</cp:lastModifiedBy>
  <cp:revision>92</cp:revision>
  <dcterms:created xsi:type="dcterms:W3CDTF">2017-02-03T16:23:55Z</dcterms:created>
  <dcterms:modified xsi:type="dcterms:W3CDTF">2017-02-15T16:16:06Z</dcterms:modified>
</cp:coreProperties>
</file>