
<file path=[Content_Types].xml><?xml version="1.0" encoding="utf-8"?>
<Types xmlns="http://schemas.openxmlformats.org/package/2006/content-types">
  <Default Extension="tmp" ContentType="image/png"/>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52"/>
  </p:notesMasterIdLst>
  <p:sldIdLst>
    <p:sldId id="256" r:id="rId2"/>
    <p:sldId id="257" r:id="rId3"/>
    <p:sldId id="260" r:id="rId4"/>
    <p:sldId id="313" r:id="rId5"/>
    <p:sldId id="325" r:id="rId6"/>
    <p:sldId id="312" r:id="rId7"/>
    <p:sldId id="326" r:id="rId8"/>
    <p:sldId id="284" r:id="rId9"/>
    <p:sldId id="263" r:id="rId10"/>
    <p:sldId id="327" r:id="rId11"/>
    <p:sldId id="328" r:id="rId12"/>
    <p:sldId id="342" r:id="rId13"/>
    <p:sldId id="339" r:id="rId14"/>
    <p:sldId id="362" r:id="rId15"/>
    <p:sldId id="363" r:id="rId16"/>
    <p:sldId id="338" r:id="rId17"/>
    <p:sldId id="349" r:id="rId18"/>
    <p:sldId id="350" r:id="rId19"/>
    <p:sldId id="352" r:id="rId20"/>
    <p:sldId id="353" r:id="rId21"/>
    <p:sldId id="354" r:id="rId22"/>
    <p:sldId id="355" r:id="rId23"/>
    <p:sldId id="356" r:id="rId24"/>
    <p:sldId id="357" r:id="rId25"/>
    <p:sldId id="341" r:id="rId26"/>
    <p:sldId id="340" r:id="rId27"/>
    <p:sldId id="359" r:id="rId28"/>
    <p:sldId id="360" r:id="rId29"/>
    <p:sldId id="361" r:id="rId30"/>
    <p:sldId id="348" r:id="rId31"/>
    <p:sldId id="337" r:id="rId32"/>
    <p:sldId id="365" r:id="rId33"/>
    <p:sldId id="347" r:id="rId34"/>
    <p:sldId id="317" r:id="rId35"/>
    <p:sldId id="290" r:id="rId36"/>
    <p:sldId id="366" r:id="rId37"/>
    <p:sldId id="298" r:id="rId38"/>
    <p:sldId id="297" r:id="rId39"/>
    <p:sldId id="332" r:id="rId40"/>
    <p:sldId id="304" r:id="rId41"/>
    <p:sldId id="330" r:id="rId42"/>
    <p:sldId id="320" r:id="rId43"/>
    <p:sldId id="296" r:id="rId44"/>
    <p:sldId id="294" r:id="rId45"/>
    <p:sldId id="367" r:id="rId46"/>
    <p:sldId id="321" r:id="rId47"/>
    <p:sldId id="261" r:id="rId48"/>
    <p:sldId id="262" r:id="rId49"/>
    <p:sldId id="258" r:id="rId50"/>
    <p:sldId id="259"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EDFB"/>
    <a:srgbClr val="8A0000"/>
    <a:srgbClr val="D8EE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45" d="100"/>
          <a:sy n="45" d="100"/>
        </p:scale>
        <p:origin x="72" y="5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0739C-E90A-4D23-ABB6-51567B54BA60}" type="datetimeFigureOut">
              <a:rPr lang="en-US" smtClean="0"/>
              <a:t>3/14/2017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7A010-176E-48BB-A3BA-920CC49B8E4C}" type="slidenum">
              <a:rPr lang="en-US" smtClean="0"/>
              <a:t>‹#›</a:t>
            </a:fld>
            <a:endParaRPr lang="en-US"/>
          </a:p>
        </p:txBody>
      </p:sp>
    </p:spTree>
    <p:extLst>
      <p:ext uri="{BB962C8B-B14F-4D97-AF65-F5344CB8AC3E}">
        <p14:creationId xmlns:p14="http://schemas.microsoft.com/office/powerpoint/2010/main" val="139225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a:t>
            </a:fld>
            <a:endParaRPr lang="en-US"/>
          </a:p>
        </p:txBody>
      </p:sp>
    </p:spTree>
    <p:extLst>
      <p:ext uri="{BB962C8B-B14F-4D97-AF65-F5344CB8AC3E}">
        <p14:creationId xmlns:p14="http://schemas.microsoft.com/office/powerpoint/2010/main" val="2896736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10</a:t>
            </a:fld>
            <a:endParaRPr lang="en-US"/>
          </a:p>
        </p:txBody>
      </p:sp>
    </p:spTree>
    <p:extLst>
      <p:ext uri="{BB962C8B-B14F-4D97-AF65-F5344CB8AC3E}">
        <p14:creationId xmlns:p14="http://schemas.microsoft.com/office/powerpoint/2010/main" val="3349161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11</a:t>
            </a:fld>
            <a:endParaRPr lang="en-US"/>
          </a:p>
        </p:txBody>
      </p:sp>
    </p:spTree>
    <p:extLst>
      <p:ext uri="{BB962C8B-B14F-4D97-AF65-F5344CB8AC3E}">
        <p14:creationId xmlns:p14="http://schemas.microsoft.com/office/powerpoint/2010/main" val="4157650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24</a:t>
            </a:fld>
            <a:endParaRPr lang="en-US"/>
          </a:p>
        </p:txBody>
      </p:sp>
    </p:spTree>
    <p:extLst>
      <p:ext uri="{BB962C8B-B14F-4D97-AF65-F5344CB8AC3E}">
        <p14:creationId xmlns:p14="http://schemas.microsoft.com/office/powerpoint/2010/main" val="164013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25</a:t>
            </a:fld>
            <a:endParaRPr lang="en-US"/>
          </a:p>
        </p:txBody>
      </p:sp>
    </p:spTree>
    <p:extLst>
      <p:ext uri="{BB962C8B-B14F-4D97-AF65-F5344CB8AC3E}">
        <p14:creationId xmlns:p14="http://schemas.microsoft.com/office/powerpoint/2010/main" val="38077933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34</a:t>
            </a:fld>
            <a:endParaRPr lang="en-US"/>
          </a:p>
        </p:txBody>
      </p:sp>
    </p:spTree>
    <p:extLst>
      <p:ext uri="{BB962C8B-B14F-4D97-AF65-F5344CB8AC3E}">
        <p14:creationId xmlns:p14="http://schemas.microsoft.com/office/powerpoint/2010/main" val="166986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35</a:t>
            </a:fld>
            <a:endParaRPr lang="en-US"/>
          </a:p>
        </p:txBody>
      </p:sp>
    </p:spTree>
    <p:extLst>
      <p:ext uri="{BB962C8B-B14F-4D97-AF65-F5344CB8AC3E}">
        <p14:creationId xmlns:p14="http://schemas.microsoft.com/office/powerpoint/2010/main" val="3711770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36</a:t>
            </a:fld>
            <a:endParaRPr lang="en-US"/>
          </a:p>
        </p:txBody>
      </p:sp>
    </p:spTree>
    <p:extLst>
      <p:ext uri="{BB962C8B-B14F-4D97-AF65-F5344CB8AC3E}">
        <p14:creationId xmlns:p14="http://schemas.microsoft.com/office/powerpoint/2010/main" val="26162065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37</a:t>
            </a:fld>
            <a:endParaRPr lang="en-US"/>
          </a:p>
        </p:txBody>
      </p:sp>
    </p:spTree>
    <p:extLst>
      <p:ext uri="{BB962C8B-B14F-4D97-AF65-F5344CB8AC3E}">
        <p14:creationId xmlns:p14="http://schemas.microsoft.com/office/powerpoint/2010/main" val="33214873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38</a:t>
            </a:fld>
            <a:endParaRPr lang="en-US"/>
          </a:p>
        </p:txBody>
      </p:sp>
    </p:spTree>
    <p:extLst>
      <p:ext uri="{BB962C8B-B14F-4D97-AF65-F5344CB8AC3E}">
        <p14:creationId xmlns:p14="http://schemas.microsoft.com/office/powerpoint/2010/main" val="37240623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40</a:t>
            </a:fld>
            <a:endParaRPr lang="en-US"/>
          </a:p>
        </p:txBody>
      </p:sp>
    </p:spTree>
    <p:extLst>
      <p:ext uri="{BB962C8B-B14F-4D97-AF65-F5344CB8AC3E}">
        <p14:creationId xmlns:p14="http://schemas.microsoft.com/office/powerpoint/2010/main" val="2076036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a:t>
            </a:fld>
            <a:endParaRPr lang="en-US"/>
          </a:p>
        </p:txBody>
      </p:sp>
    </p:spTree>
    <p:extLst>
      <p:ext uri="{BB962C8B-B14F-4D97-AF65-F5344CB8AC3E}">
        <p14:creationId xmlns:p14="http://schemas.microsoft.com/office/powerpoint/2010/main" val="39032796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42</a:t>
            </a:fld>
            <a:endParaRPr lang="en-US"/>
          </a:p>
        </p:txBody>
      </p:sp>
    </p:spTree>
    <p:extLst>
      <p:ext uri="{BB962C8B-B14F-4D97-AF65-F5344CB8AC3E}">
        <p14:creationId xmlns:p14="http://schemas.microsoft.com/office/powerpoint/2010/main" val="38677480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43</a:t>
            </a:fld>
            <a:endParaRPr lang="en-US"/>
          </a:p>
        </p:txBody>
      </p:sp>
    </p:spTree>
    <p:extLst>
      <p:ext uri="{BB962C8B-B14F-4D97-AF65-F5344CB8AC3E}">
        <p14:creationId xmlns:p14="http://schemas.microsoft.com/office/powerpoint/2010/main" val="25975889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44</a:t>
            </a:fld>
            <a:endParaRPr lang="en-US"/>
          </a:p>
        </p:txBody>
      </p:sp>
    </p:spTree>
    <p:extLst>
      <p:ext uri="{BB962C8B-B14F-4D97-AF65-F5344CB8AC3E}">
        <p14:creationId xmlns:p14="http://schemas.microsoft.com/office/powerpoint/2010/main" val="21453954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45</a:t>
            </a:fld>
            <a:endParaRPr lang="en-US"/>
          </a:p>
        </p:txBody>
      </p:sp>
    </p:spTree>
    <p:extLst>
      <p:ext uri="{BB962C8B-B14F-4D97-AF65-F5344CB8AC3E}">
        <p14:creationId xmlns:p14="http://schemas.microsoft.com/office/powerpoint/2010/main" val="4726462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46</a:t>
            </a:fld>
            <a:endParaRPr lang="en-US"/>
          </a:p>
        </p:txBody>
      </p:sp>
    </p:spTree>
    <p:extLst>
      <p:ext uri="{BB962C8B-B14F-4D97-AF65-F5344CB8AC3E}">
        <p14:creationId xmlns:p14="http://schemas.microsoft.com/office/powerpoint/2010/main" val="35980441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47</a:t>
            </a:fld>
            <a:endParaRPr lang="en-US"/>
          </a:p>
        </p:txBody>
      </p:sp>
    </p:spTree>
    <p:extLst>
      <p:ext uri="{BB962C8B-B14F-4D97-AF65-F5344CB8AC3E}">
        <p14:creationId xmlns:p14="http://schemas.microsoft.com/office/powerpoint/2010/main" val="20874860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48</a:t>
            </a:fld>
            <a:endParaRPr lang="en-US"/>
          </a:p>
        </p:txBody>
      </p:sp>
    </p:spTree>
    <p:extLst>
      <p:ext uri="{BB962C8B-B14F-4D97-AF65-F5344CB8AC3E}">
        <p14:creationId xmlns:p14="http://schemas.microsoft.com/office/powerpoint/2010/main" val="39288418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49</a:t>
            </a:fld>
            <a:endParaRPr lang="en-US"/>
          </a:p>
        </p:txBody>
      </p:sp>
    </p:spTree>
    <p:extLst>
      <p:ext uri="{BB962C8B-B14F-4D97-AF65-F5344CB8AC3E}">
        <p14:creationId xmlns:p14="http://schemas.microsoft.com/office/powerpoint/2010/main" val="27591370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50</a:t>
            </a:fld>
            <a:endParaRPr lang="en-US"/>
          </a:p>
        </p:txBody>
      </p:sp>
    </p:spTree>
    <p:extLst>
      <p:ext uri="{BB962C8B-B14F-4D97-AF65-F5344CB8AC3E}">
        <p14:creationId xmlns:p14="http://schemas.microsoft.com/office/powerpoint/2010/main" val="1725053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a:t>
            </a:fld>
            <a:endParaRPr lang="en-US"/>
          </a:p>
        </p:txBody>
      </p:sp>
    </p:spTree>
    <p:extLst>
      <p:ext uri="{BB962C8B-B14F-4D97-AF65-F5344CB8AC3E}">
        <p14:creationId xmlns:p14="http://schemas.microsoft.com/office/powerpoint/2010/main" val="4163467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a:t>
            </a:fld>
            <a:endParaRPr lang="en-US"/>
          </a:p>
        </p:txBody>
      </p:sp>
    </p:spTree>
    <p:extLst>
      <p:ext uri="{BB962C8B-B14F-4D97-AF65-F5344CB8AC3E}">
        <p14:creationId xmlns:p14="http://schemas.microsoft.com/office/powerpoint/2010/main" val="418984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5</a:t>
            </a:fld>
            <a:endParaRPr lang="en-US"/>
          </a:p>
        </p:txBody>
      </p:sp>
    </p:spTree>
    <p:extLst>
      <p:ext uri="{BB962C8B-B14F-4D97-AF65-F5344CB8AC3E}">
        <p14:creationId xmlns:p14="http://schemas.microsoft.com/office/powerpoint/2010/main" val="3100474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6</a:t>
            </a:fld>
            <a:endParaRPr lang="en-US"/>
          </a:p>
        </p:txBody>
      </p:sp>
    </p:spTree>
    <p:extLst>
      <p:ext uri="{BB962C8B-B14F-4D97-AF65-F5344CB8AC3E}">
        <p14:creationId xmlns:p14="http://schemas.microsoft.com/office/powerpoint/2010/main" val="213153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7</a:t>
            </a:fld>
            <a:endParaRPr lang="en-US"/>
          </a:p>
        </p:txBody>
      </p:sp>
    </p:spTree>
    <p:extLst>
      <p:ext uri="{BB962C8B-B14F-4D97-AF65-F5344CB8AC3E}">
        <p14:creationId xmlns:p14="http://schemas.microsoft.com/office/powerpoint/2010/main" val="1925479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8</a:t>
            </a:fld>
            <a:endParaRPr lang="en-US"/>
          </a:p>
        </p:txBody>
      </p:sp>
    </p:spTree>
    <p:extLst>
      <p:ext uri="{BB962C8B-B14F-4D97-AF65-F5344CB8AC3E}">
        <p14:creationId xmlns:p14="http://schemas.microsoft.com/office/powerpoint/2010/main" val="2762712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9</a:t>
            </a:fld>
            <a:endParaRPr lang="en-US"/>
          </a:p>
        </p:txBody>
      </p:sp>
    </p:spTree>
    <p:extLst>
      <p:ext uri="{BB962C8B-B14F-4D97-AF65-F5344CB8AC3E}">
        <p14:creationId xmlns:p14="http://schemas.microsoft.com/office/powerpoint/2010/main" val="3474532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44724E5-CF29-4B65-90EF-AAB4D23B9679}" type="datetime1">
              <a:rPr lang="en-US" smtClean="0"/>
              <a:t>3/14/2017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18D911-BB13-45E7-99C4-61084953DE85}" type="datetime1">
              <a:rPr lang="en-US" smtClean="0"/>
              <a:t>3/14/2017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9B0AAB-31FF-4D83-85FF-40186756D145}" type="datetime1">
              <a:rPr lang="en-US" smtClean="0"/>
              <a:t>3/14/2017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05E5C6F-F81B-481E-A013-02926181A668}" type="datetime1">
              <a:rPr lang="en-US" smtClean="0"/>
              <a:t>3/14/2017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91F1348-D424-4A26-B952-2CE9717079C4}" type="datetime1">
              <a:rPr lang="en-US" smtClean="0"/>
              <a:t>3/14/2017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D5A6C0D-EADE-4884-A4B3-5BEC4BA7D155}" type="datetime1">
              <a:rPr lang="en-US" smtClean="0"/>
              <a:t>3/14/2017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7E101A-C3DA-420C-B495-A232A89081FB}" type="datetime1">
              <a:rPr lang="en-US" smtClean="0"/>
              <a:t>3/14/2017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1B83DF-6F2A-4E16-B951-52880B03B7EA}" type="datetime1">
              <a:rPr lang="en-US" smtClean="0"/>
              <a:t>3/14/2017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D3F652-F8A9-4FFD-A8F5-3383935C28D2}" type="datetime1">
              <a:rPr lang="en-US" smtClean="0"/>
              <a:t>3/14/2017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B0F691-3730-4780-9676-2B4D867D1526}" type="datetime1">
              <a:rPr lang="en-US" smtClean="0"/>
              <a:t>3/14/2017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B28102-6CAF-45D1-A5FA-AE0563B2B723}" type="datetime1">
              <a:rPr lang="en-US" smtClean="0"/>
              <a:t>3/14/2017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1786672-C857-4889-8050-5C9C7E0BAD9F}" type="datetime1">
              <a:rPr lang="en-US" smtClean="0"/>
              <a:t>3/14/2017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E2754E-4D20-45EF-9B8C-E3C0AA89A87B}" type="datetime1">
              <a:rPr lang="en-US" smtClean="0"/>
              <a:t>3/14/2017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DBCAF-3800-40A9-A639-791AE83FD72E}" type="datetime1">
              <a:rPr lang="en-US" smtClean="0"/>
              <a:t>3/14/2017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B199C2-4DBA-4692-86F8-2AAF2344782D}" type="datetime1">
              <a:rPr lang="en-US" smtClean="0"/>
              <a:t>3/14/2017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31D2A5-15FB-4EBE-AA0A-E02E23123CDD}" type="datetime1">
              <a:rPr lang="en-US" smtClean="0"/>
              <a:t>3/14/2017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30636B4-5864-47ED-A921-79D8E7B6886C}" type="datetime1">
              <a:rPr lang="en-US" smtClean="0"/>
              <a:t>3/14/2017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1.wdp"/></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microsoft.com/office/2007/relationships/hdphoto" Target="../media/hdphoto1.wdp"/></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microsoft.com/office/2007/relationships/hdphoto" Target="../media/hdphoto1.wdp"/></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microsoft.com/office/2007/relationships/hdphoto" Target="../media/hdphoto1.wdp"/></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microsoft.com/office/2007/relationships/hdphoto" Target="../media/hdphoto1.wdp"/></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microsoft.com/office/2007/relationships/hdphoto" Target="../media/hdphoto1.wdp"/></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mailto:Polly.Campbell@fnf.com" TargetMode="External"/><Relationship Id="rId4" Type="http://schemas.microsoft.com/office/2007/relationships/hdphoto" Target="../media/hdphoto1.wdp"/></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mailto:VWDubuc@fnf.com" TargetMode="External"/><Relationship Id="rId4" Type="http://schemas.microsoft.com/office/2007/relationships/hdphoto" Target="../media/hdphoto1.wdp"/></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4.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0116" y="312458"/>
            <a:ext cx="6733309" cy="2746923"/>
          </a:xfrm>
          <a:prstGeom prst="rect">
            <a:avLst/>
          </a:prstGeom>
          <a:effectLst>
            <a:softEdge rad="127000"/>
          </a:effectLst>
        </p:spPr>
      </p:pic>
      <p:sp>
        <p:nvSpPr>
          <p:cNvPr id="3" name="Subtitle 2"/>
          <p:cNvSpPr>
            <a:spLocks noGrp="1"/>
          </p:cNvSpPr>
          <p:nvPr>
            <p:ph type="subTitle" idx="1"/>
          </p:nvPr>
        </p:nvSpPr>
        <p:spPr>
          <a:xfrm>
            <a:off x="2082905" y="3476723"/>
            <a:ext cx="8915399" cy="2677862"/>
          </a:xfrm>
        </p:spPr>
        <p:txBody>
          <a:bodyPr>
            <a:normAutofit fontScale="92500" lnSpcReduction="20000"/>
          </a:bodyPr>
          <a:lstStyle/>
          <a:p>
            <a:pPr lvl="0" algn="ctr">
              <a:buClr>
                <a:srgbClr val="90C226"/>
              </a:buClr>
              <a:buSzPct val="80000"/>
            </a:pPr>
            <a:r>
              <a:rPr lang="en-US" sz="6600" dirty="0">
                <a:ln w="12700">
                  <a:solidFill>
                    <a:schemeClr val="bg2">
                      <a:lumMod val="10000"/>
                    </a:schemeClr>
                  </a:solidFill>
                </a:ln>
                <a:solidFill>
                  <a:srgbClr val="C1EDFB"/>
                </a:solidFill>
                <a:latin typeface="BodoniPS" panose="02070603060706020303" pitchFamily="18" charset="0"/>
                <a:cs typeface="Andalus" panose="02020603050405020304" pitchFamily="18" charset="-78"/>
              </a:rPr>
              <a:t>Welcome to </a:t>
            </a:r>
            <a:r>
              <a:rPr lang="en-US" sz="6600" dirty="0" smtClean="0">
                <a:ln w="12700">
                  <a:solidFill>
                    <a:schemeClr val="bg2">
                      <a:lumMod val="10000"/>
                    </a:schemeClr>
                  </a:solidFill>
                </a:ln>
                <a:solidFill>
                  <a:srgbClr val="C1EDFB"/>
                </a:solidFill>
                <a:latin typeface="BodoniPS" panose="02070603060706020303" pitchFamily="18" charset="0"/>
                <a:cs typeface="Andalus" panose="02020603050405020304" pitchFamily="18" charset="-78"/>
              </a:rPr>
              <a:t>Fidelity’s </a:t>
            </a:r>
            <a:endParaRPr lang="en-US" sz="6600" dirty="0">
              <a:ln w="12700">
                <a:solidFill>
                  <a:schemeClr val="bg2">
                    <a:lumMod val="10000"/>
                  </a:schemeClr>
                </a:solidFill>
              </a:ln>
              <a:solidFill>
                <a:srgbClr val="C1EDFB"/>
              </a:solidFill>
              <a:latin typeface="BodoniPS" panose="02070603060706020303" pitchFamily="18" charset="0"/>
              <a:cs typeface="Andalus" panose="02020603050405020304" pitchFamily="18" charset="-78"/>
            </a:endParaRPr>
          </a:p>
          <a:p>
            <a:pPr lvl="0" algn="ctr">
              <a:buClr>
                <a:srgbClr val="90C226"/>
              </a:buClr>
              <a:buSzPct val="80000"/>
            </a:pPr>
            <a:r>
              <a:rPr lang="en-US" sz="6600" dirty="0">
                <a:ln w="12700">
                  <a:solidFill>
                    <a:schemeClr val="bg2">
                      <a:lumMod val="10000"/>
                    </a:schemeClr>
                  </a:solidFill>
                </a:ln>
                <a:solidFill>
                  <a:srgbClr val="C1EDFB"/>
                </a:solidFill>
                <a:latin typeface="BodoniPS" panose="02070603060706020303" pitchFamily="18" charset="0"/>
                <a:cs typeface="Andalus" panose="02020603050405020304" pitchFamily="18" charset="-78"/>
              </a:rPr>
              <a:t>Fifteen Minute </a:t>
            </a:r>
          </a:p>
          <a:p>
            <a:pPr lvl="0" algn="ctr">
              <a:buClr>
                <a:srgbClr val="90C226"/>
              </a:buClr>
              <a:buSzPct val="80000"/>
            </a:pPr>
            <a:r>
              <a:rPr lang="en-US" sz="6600" dirty="0">
                <a:ln w="12700">
                  <a:solidFill>
                    <a:schemeClr val="bg2">
                      <a:lumMod val="10000"/>
                    </a:schemeClr>
                  </a:solidFill>
                </a:ln>
                <a:solidFill>
                  <a:srgbClr val="C1EDFB"/>
                </a:solidFill>
                <a:latin typeface="BodoniPS" panose="02070603060706020303" pitchFamily="18" charset="0"/>
                <a:cs typeface="Andalus" panose="02020603050405020304" pitchFamily="18" charset="-78"/>
              </a:rPr>
              <a:t>University</a:t>
            </a:r>
          </a:p>
          <a:p>
            <a:endParaRPr lang="en-US" dirty="0">
              <a:ln w="12700">
                <a:solidFill>
                  <a:schemeClr val="bg2">
                    <a:lumMod val="10000"/>
                  </a:schemeClr>
                </a:solidFill>
              </a:ln>
              <a:solidFill>
                <a:srgbClr val="C1EDFB"/>
              </a:solidFill>
            </a:endParaRPr>
          </a:p>
        </p:txBody>
      </p:sp>
    </p:spTree>
    <p:extLst>
      <p:ext uri="{BB962C8B-B14F-4D97-AF65-F5344CB8AC3E}">
        <p14:creationId xmlns:p14="http://schemas.microsoft.com/office/powerpoint/2010/main" val="10334727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07055" y="1320334"/>
            <a:ext cx="9393179" cy="3606418"/>
          </a:xfrm>
        </p:spPr>
        <p:txBody>
          <a:bodyPr>
            <a:noAutofit/>
          </a:bodyPr>
          <a:lstStyle/>
          <a:p>
            <a:pPr algn="ctr"/>
            <a:r>
              <a:rPr lang="en-US" sz="7200" dirty="0" smtClean="0"/>
              <a:t>So, your first question is:  Did the decedent leave a Will?</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1588559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513119" y="1488925"/>
            <a:ext cx="9393179" cy="3606418"/>
          </a:xfrm>
        </p:spPr>
        <p:txBody>
          <a:bodyPr>
            <a:noAutofit/>
          </a:bodyPr>
          <a:lstStyle/>
          <a:p>
            <a:pPr algn="ctr"/>
            <a:r>
              <a:rPr lang="en-US" sz="7200" dirty="0" smtClean="0"/>
              <a:t> </a:t>
            </a:r>
            <a:r>
              <a:rPr lang="en-US" sz="6600" dirty="0" smtClean="0"/>
              <a:t>If the answer is “No,” then you know you are dealing with an Intestate Estate</a:t>
            </a:r>
            <a:endParaRPr lang="en-US" sz="6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4045579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245990" cy="5573892"/>
          </a:xfrm>
        </p:spPr>
        <p:txBody>
          <a:bodyPr>
            <a:normAutofit lnSpcReduction="10000"/>
          </a:bodyPr>
          <a:lstStyle/>
          <a:p>
            <a:pPr marL="0" indent="0">
              <a:buNone/>
            </a:pPr>
            <a:r>
              <a:rPr lang="en-US" sz="6000" dirty="0" smtClean="0"/>
              <a:t>In an intestacy, title passes according to the rules of descent and distribution established by O.C.G.A</a:t>
            </a:r>
            <a:r>
              <a:rPr lang="en-US" sz="6000" dirty="0"/>
              <a:t>. § 53-2-1 </a:t>
            </a:r>
            <a:r>
              <a:rPr lang="en-US" sz="6000" i="1" dirty="0"/>
              <a:t>et </a:t>
            </a:r>
            <a:r>
              <a:rPr lang="en-US" sz="6000" i="1" dirty="0" smtClean="0"/>
              <a:t>seq</a:t>
            </a:r>
            <a:r>
              <a:rPr lang="en-US" sz="6000" dirty="0" smtClean="0"/>
              <a:t>.,</a:t>
            </a:r>
            <a:endParaRPr lang="en-US" sz="60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792235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510363"/>
            <a:ext cx="8915400" cy="6087661"/>
          </a:xfrm>
        </p:spPr>
        <p:txBody>
          <a:bodyPr>
            <a:normAutofit lnSpcReduction="10000"/>
          </a:bodyPr>
          <a:lstStyle/>
          <a:p>
            <a:pPr marL="0" indent="0" algn="just">
              <a:buNone/>
            </a:pPr>
            <a:r>
              <a:rPr lang="en-US" sz="2800" dirty="0" smtClean="0"/>
              <a:t>Ground Rules:</a:t>
            </a:r>
          </a:p>
          <a:p>
            <a:pPr algn="just"/>
            <a:endParaRPr lang="en-US" sz="2800" dirty="0"/>
          </a:p>
          <a:p>
            <a:pPr algn="just"/>
            <a:r>
              <a:rPr lang="en-US" sz="2800" dirty="0" smtClean="0"/>
              <a:t>(</a:t>
            </a:r>
            <a:r>
              <a:rPr lang="en-US" sz="2800" dirty="0"/>
              <a:t>1) Children of the decedent who are born after the decedent's death are considered children in being at the decedent's death</a:t>
            </a:r>
            <a:r>
              <a:rPr lang="en-US" sz="2800" dirty="0" smtClean="0"/>
              <a:t>, provided </a:t>
            </a:r>
            <a:r>
              <a:rPr lang="en-US" sz="2800" dirty="0"/>
              <a:t>they were conceived prior to the decedent's death, were born within ten months of the decedent's death, and </a:t>
            </a:r>
            <a:r>
              <a:rPr lang="en-US" sz="2800" dirty="0" smtClean="0"/>
              <a:t>survived 120 </a:t>
            </a:r>
            <a:r>
              <a:rPr lang="en-US" sz="2800" dirty="0"/>
              <a:t>hours or more after birth; </a:t>
            </a:r>
            <a:r>
              <a:rPr lang="en-US" sz="2800" dirty="0" smtClean="0"/>
              <a:t>and</a:t>
            </a:r>
          </a:p>
          <a:p>
            <a:pPr algn="just"/>
            <a:endParaRPr lang="en-US" sz="2800" dirty="0"/>
          </a:p>
          <a:p>
            <a:pPr algn="just"/>
            <a:r>
              <a:rPr lang="en-US" sz="2800" dirty="0"/>
              <a:t>(2) The half-blood, whether on the maternal or paternal side, are considered equally with the whole-blood, so that the </a:t>
            </a:r>
            <a:r>
              <a:rPr lang="en-US" sz="2800" dirty="0" smtClean="0"/>
              <a:t>children of </a:t>
            </a:r>
            <a:r>
              <a:rPr lang="en-US" sz="2800" dirty="0"/>
              <a:t>any common parent are treated as brothers and sisters to each other</a:t>
            </a:r>
            <a:r>
              <a:rPr lang="en-US" dirty="0"/>
              <a: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11538692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451664" cy="5573892"/>
          </a:xfrm>
        </p:spPr>
        <p:txBody>
          <a:bodyPr/>
          <a:lstStyle/>
          <a:p>
            <a:pPr marL="0" indent="0" algn="just">
              <a:buNone/>
            </a:pPr>
            <a:r>
              <a:rPr lang="en-US" sz="4000" dirty="0" smtClean="0"/>
              <a:t>PRACTICE POINTER:</a:t>
            </a:r>
          </a:p>
          <a:p>
            <a:pPr marL="0" indent="0" algn="just">
              <a:buNone/>
            </a:pPr>
            <a:endParaRPr lang="en-US" sz="2800" dirty="0"/>
          </a:p>
          <a:p>
            <a:pPr marL="0" indent="0" algn="just">
              <a:buNone/>
            </a:pPr>
            <a:r>
              <a:rPr lang="en-US" sz="4000" dirty="0" smtClean="0"/>
              <a:t>When the decedent had children with more than one mate, proceed with </a:t>
            </a:r>
            <a:r>
              <a:rPr lang="en-US" sz="4000" b="1" i="1" u="sng" dirty="0" smtClean="0"/>
              <a:t>extra</a:t>
            </a:r>
            <a:r>
              <a:rPr lang="en-US" sz="4000" b="1" dirty="0" smtClean="0"/>
              <a:t> </a:t>
            </a:r>
            <a:r>
              <a:rPr lang="en-US" sz="4000" b="1" i="1" u="sng" dirty="0" smtClean="0"/>
              <a:t>caution</a:t>
            </a:r>
            <a:r>
              <a:rPr lang="en-US" sz="4000" dirty="0" smtClean="0"/>
              <a:t>.</a:t>
            </a:r>
            <a:endParaRPr lang="en-US" sz="4000" dirty="0"/>
          </a:p>
          <a:p>
            <a:pPr marL="0" indent="0" algn="just">
              <a:buNone/>
            </a:pPr>
            <a:endParaRPr lang="en-US" sz="2800" dirty="0"/>
          </a:p>
          <a:p>
            <a:pPr marL="0" indent="0" algn="just">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636242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lstStyle/>
          <a:p>
            <a:pPr marL="0" indent="0" algn="just">
              <a:buNone/>
            </a:pPr>
            <a:r>
              <a:rPr lang="en-US" sz="4400" dirty="0" smtClean="0"/>
              <a:t>O.C.G.A. § 53-2-1(c):</a:t>
            </a:r>
          </a:p>
          <a:p>
            <a:pPr marL="0" indent="0" algn="just">
              <a:buNone/>
            </a:pPr>
            <a:endParaRPr lang="en-US" sz="2800" dirty="0"/>
          </a:p>
          <a:p>
            <a:pPr marL="0" indent="0">
              <a:buNone/>
            </a:pPr>
            <a:r>
              <a:rPr lang="en-US" sz="4000" dirty="0"/>
              <a:t>(c) Except as provided in subsection (d) of this Code section, when a decedent died without a will, the following rules </a:t>
            </a:r>
            <a:r>
              <a:rPr lang="en-US" sz="4000" dirty="0" smtClean="0"/>
              <a:t>shall </a:t>
            </a:r>
            <a:r>
              <a:rPr lang="en-US" sz="4000" dirty="0"/>
              <a:t>determine such decedent's heirs: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5241156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pPr algn="just"/>
            <a:r>
              <a:rPr lang="en-US" sz="2800" dirty="0"/>
              <a:t>(1) Upon the death of an individual who is survived by a </a:t>
            </a:r>
            <a:r>
              <a:rPr lang="en-US" sz="2800" dirty="0">
                <a:solidFill>
                  <a:srgbClr val="FF0000"/>
                </a:solidFill>
              </a:rPr>
              <a:t>spouse</a:t>
            </a:r>
            <a:r>
              <a:rPr lang="en-US" sz="2800" dirty="0"/>
              <a:t> </a:t>
            </a:r>
            <a:r>
              <a:rPr lang="en-US" sz="2800" u="sng" dirty="0">
                <a:solidFill>
                  <a:schemeClr val="tx1"/>
                </a:solidFill>
              </a:rPr>
              <a:t>but not by any child or other descendant</a:t>
            </a:r>
            <a:r>
              <a:rPr lang="en-US" sz="2800" dirty="0"/>
              <a:t>, the </a:t>
            </a:r>
            <a:r>
              <a:rPr lang="en-US" sz="2800" dirty="0">
                <a:solidFill>
                  <a:srgbClr val="FF0000"/>
                </a:solidFill>
              </a:rPr>
              <a:t>spouse is </a:t>
            </a:r>
            <a:r>
              <a:rPr lang="en-US" sz="2800" dirty="0" smtClean="0">
                <a:solidFill>
                  <a:srgbClr val="FF0000"/>
                </a:solidFill>
              </a:rPr>
              <a:t>the </a:t>
            </a:r>
            <a:r>
              <a:rPr lang="en-US" sz="2800" b="1" u="sng" dirty="0" smtClean="0">
                <a:solidFill>
                  <a:srgbClr val="FF0000"/>
                </a:solidFill>
              </a:rPr>
              <a:t>sole</a:t>
            </a:r>
            <a:r>
              <a:rPr lang="en-US" sz="2800" dirty="0" smtClean="0">
                <a:solidFill>
                  <a:srgbClr val="FF0000"/>
                </a:solidFill>
              </a:rPr>
              <a:t> </a:t>
            </a:r>
            <a:r>
              <a:rPr lang="en-US" sz="2800" dirty="0">
                <a:solidFill>
                  <a:srgbClr val="FF0000"/>
                </a:solidFill>
              </a:rPr>
              <a:t>heir</a:t>
            </a:r>
            <a:r>
              <a:rPr lang="en-US" sz="2800" dirty="0"/>
              <a:t>. </a:t>
            </a:r>
            <a:endParaRPr lang="en-US" sz="2800" dirty="0" smtClean="0"/>
          </a:p>
          <a:p>
            <a:pPr algn="just"/>
            <a:r>
              <a:rPr lang="en-US" sz="2800" dirty="0" smtClean="0"/>
              <a:t>If </a:t>
            </a:r>
            <a:r>
              <a:rPr lang="en-US" sz="2800" dirty="0"/>
              <a:t>the decedent is </a:t>
            </a:r>
            <a:r>
              <a:rPr lang="en-US" sz="2800" dirty="0">
                <a:solidFill>
                  <a:srgbClr val="FF0000"/>
                </a:solidFill>
              </a:rPr>
              <a:t>also survived by any child or other descendant, the spouse shall share equally with the children</a:t>
            </a:r>
            <a:r>
              <a:rPr lang="en-US" sz="2800" dirty="0" smtClean="0">
                <a:solidFill>
                  <a:srgbClr val="FF0000"/>
                </a:solidFill>
              </a:rPr>
              <a:t>,</a:t>
            </a:r>
            <a:r>
              <a:rPr lang="en-US" sz="2800" dirty="0" smtClean="0"/>
              <a:t> with </a:t>
            </a:r>
            <a:r>
              <a:rPr lang="en-US" sz="2800" dirty="0"/>
              <a:t>the descendants of any deceased child taking that child's share, per stirpes; </a:t>
            </a:r>
            <a:endParaRPr lang="en-US" sz="2800" dirty="0" smtClean="0"/>
          </a:p>
          <a:p>
            <a:pPr algn="just"/>
            <a:r>
              <a:rPr lang="en-US" sz="2800" dirty="0" smtClean="0"/>
              <a:t>provided</a:t>
            </a:r>
            <a:r>
              <a:rPr lang="en-US" sz="2800" dirty="0"/>
              <a:t>, however, that the </a:t>
            </a:r>
            <a:r>
              <a:rPr lang="en-US" sz="2800" dirty="0">
                <a:solidFill>
                  <a:srgbClr val="FF0000"/>
                </a:solidFill>
              </a:rPr>
              <a:t>spouse's </a:t>
            </a:r>
            <a:r>
              <a:rPr lang="en-US" sz="2800" dirty="0" smtClean="0">
                <a:solidFill>
                  <a:srgbClr val="FF0000"/>
                </a:solidFill>
              </a:rPr>
              <a:t>portion shall </a:t>
            </a:r>
            <a:r>
              <a:rPr lang="en-US" sz="2800" dirty="0">
                <a:solidFill>
                  <a:srgbClr val="FF0000"/>
                </a:solidFill>
              </a:rPr>
              <a:t>not be less than a one-third share</a:t>
            </a:r>
            <a:r>
              <a:rPr lang="en-US" sz="2800" dirty="0" smtClean="0"/>
              <a:t>;</a:t>
            </a:r>
          </a:p>
          <a:p>
            <a:pPr marL="0" indent="0" algn="r">
              <a:buNone/>
            </a:pPr>
            <a:r>
              <a:rPr lang="en-US" sz="2800" dirty="0" smtClean="0"/>
              <a:t>       O.C.G.A. § 53-2-1(c)(1)</a:t>
            </a:r>
            <a:endParaRPr lang="en-US" sz="2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7938206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pPr algn="just"/>
            <a:endParaRPr lang="en-US" sz="2800" dirty="0" smtClean="0"/>
          </a:p>
          <a:p>
            <a:pPr marL="0" indent="0">
              <a:buNone/>
            </a:pPr>
            <a:r>
              <a:rPr lang="en-US" sz="2800" dirty="0"/>
              <a:t>(</a:t>
            </a:r>
            <a:r>
              <a:rPr lang="en-US" sz="4000" dirty="0"/>
              <a:t>2) If the decedent is not survived by a spouse, the heirs shall be those relatives, as provided in this Code section, who </a:t>
            </a:r>
            <a:r>
              <a:rPr lang="en-US" sz="4000" dirty="0" smtClean="0"/>
              <a:t>are in </a:t>
            </a:r>
            <a:r>
              <a:rPr lang="en-US" sz="4000" dirty="0"/>
              <a:t>the nearest degree to the decedent </a:t>
            </a:r>
            <a:r>
              <a:rPr lang="en-US" sz="4000" dirty="0">
                <a:solidFill>
                  <a:srgbClr val="FF0000"/>
                </a:solidFill>
              </a:rPr>
              <a:t>in which there is any survivor;</a:t>
            </a:r>
          </a:p>
          <a:p>
            <a:pPr algn="just"/>
            <a:endParaRPr lang="en-US" sz="4000" dirty="0" smtClean="0"/>
          </a:p>
          <a:p>
            <a:pPr marL="0" indent="0" algn="r">
              <a:buNone/>
            </a:pPr>
            <a:r>
              <a:rPr lang="en-US" sz="4000" dirty="0" smtClean="0"/>
              <a:t>O.C.G.A. § 53-2-1(c)(2)</a:t>
            </a:r>
            <a:endParaRPr lang="en-US" sz="40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0069991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pPr algn="just"/>
            <a:endParaRPr lang="en-US" sz="2800" dirty="0" smtClean="0"/>
          </a:p>
          <a:p>
            <a:r>
              <a:rPr lang="en-US" sz="4000" dirty="0"/>
              <a:t>(3) Children of the decedent are in the first degree, and those who survive the decedent shall share the estate equally, </a:t>
            </a:r>
            <a:endParaRPr lang="en-US" sz="4000" dirty="0" smtClean="0"/>
          </a:p>
          <a:p>
            <a:r>
              <a:rPr lang="en-US" sz="4000" dirty="0"/>
              <a:t>w</a:t>
            </a:r>
            <a:r>
              <a:rPr lang="en-US" sz="4000" dirty="0" smtClean="0"/>
              <a:t>ith the </a:t>
            </a:r>
            <a:r>
              <a:rPr lang="en-US" sz="4000" dirty="0"/>
              <a:t>descendants of any deceased child taking, per stirpes, the share that child would have taken if in life;</a:t>
            </a:r>
            <a:endParaRPr lang="en-US" sz="4000" dirty="0" smtClean="0"/>
          </a:p>
          <a:p>
            <a:pPr marL="0" indent="0" algn="r">
              <a:buNone/>
            </a:pPr>
            <a:r>
              <a:rPr lang="en-US" sz="4000" dirty="0" smtClean="0"/>
              <a:t>O.C.G.A. § 53-2-1(c)(3)</a:t>
            </a:r>
            <a:endParaRPr lang="en-US" sz="40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3956878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pPr algn="just"/>
            <a:endParaRPr lang="en-US" sz="2800" dirty="0" smtClean="0"/>
          </a:p>
          <a:p>
            <a:pPr marL="0" indent="0" algn="just">
              <a:buNone/>
            </a:pPr>
            <a:r>
              <a:rPr lang="en-US" sz="4800" dirty="0" smtClean="0"/>
              <a:t>(4</a:t>
            </a:r>
            <a:r>
              <a:rPr lang="en-US" sz="4800" dirty="0"/>
              <a:t>) Parents of the decedent are in the second degree, and those who survive the decedent shall share the estate equally;</a:t>
            </a:r>
            <a:r>
              <a:rPr lang="en-US" sz="4800" dirty="0" smtClean="0"/>
              <a:t> </a:t>
            </a:r>
          </a:p>
          <a:p>
            <a:pPr marL="0" indent="0" algn="r">
              <a:buNone/>
            </a:pPr>
            <a:r>
              <a:rPr lang="en-US" sz="4800" dirty="0" smtClean="0"/>
              <a:t>O.C.G.A. § 53-2-1(c)(4)</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3104319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112997" y="1678478"/>
            <a:ext cx="10740721" cy="4455622"/>
          </a:xfrm>
        </p:spPr>
        <p:txBody>
          <a:bodyPr>
            <a:normAutofit/>
          </a:bodyPr>
          <a:lstStyle/>
          <a:p>
            <a:pPr algn="ctr"/>
            <a:r>
              <a:rPr lang="en-US" sz="6600" dirty="0">
                <a:solidFill>
                  <a:schemeClr val="accent4">
                    <a:lumMod val="50000"/>
                  </a:schemeClr>
                </a:solidFill>
                <a:latin typeface="Footlight MT Light" panose="0204060206030A020304" pitchFamily="18" charset="0"/>
                <a:cs typeface="Andalus" panose="02020603050405020304" pitchFamily="18" charset="-78"/>
              </a:rPr>
              <a:t>“The Seller is Dead”</a:t>
            </a:r>
            <a:br>
              <a:rPr lang="en-US" sz="6600" dirty="0">
                <a:solidFill>
                  <a:schemeClr val="accent4">
                    <a:lumMod val="50000"/>
                  </a:schemeClr>
                </a:solidFill>
                <a:latin typeface="Footlight MT Light" panose="0204060206030A020304" pitchFamily="18" charset="0"/>
                <a:cs typeface="Andalus" panose="02020603050405020304" pitchFamily="18" charset="-78"/>
              </a:rPr>
            </a:br>
            <a:r>
              <a:rPr lang="en-US" sz="6600" b="1" dirty="0">
                <a:solidFill>
                  <a:schemeClr val="accent4">
                    <a:lumMod val="50000"/>
                  </a:schemeClr>
                </a:solidFill>
                <a:latin typeface="Footlight MT Light" panose="0204060206030A020304" pitchFamily="18" charset="0"/>
                <a:cs typeface="Andalus" panose="02020603050405020304" pitchFamily="18" charset="-78"/>
              </a:rPr>
              <a:t>~</a:t>
            </a:r>
            <a:r>
              <a:rPr lang="en-US" sz="6600" dirty="0">
                <a:solidFill>
                  <a:schemeClr val="accent4">
                    <a:lumMod val="50000"/>
                  </a:schemeClr>
                </a:solidFill>
                <a:latin typeface="Footlight MT Light" panose="0204060206030A020304" pitchFamily="18" charset="0"/>
                <a:cs typeface="Andalus" panose="02020603050405020304" pitchFamily="18" charset="-78"/>
              </a:rPr>
              <a:t/>
            </a:r>
            <a:br>
              <a:rPr lang="en-US" sz="6600" dirty="0">
                <a:solidFill>
                  <a:schemeClr val="accent4">
                    <a:lumMod val="50000"/>
                  </a:schemeClr>
                </a:solidFill>
                <a:latin typeface="Footlight MT Light" panose="0204060206030A020304" pitchFamily="18" charset="0"/>
                <a:cs typeface="Andalus" panose="02020603050405020304" pitchFamily="18" charset="-78"/>
              </a:rPr>
            </a:br>
            <a:r>
              <a:rPr lang="en-US" sz="6600" dirty="0">
                <a:solidFill>
                  <a:schemeClr val="accent4">
                    <a:lumMod val="50000"/>
                  </a:schemeClr>
                </a:solidFill>
                <a:latin typeface="Footlight MT Light" panose="0204060206030A020304" pitchFamily="18" charset="0"/>
                <a:cs typeface="Andalus" panose="02020603050405020304" pitchFamily="18" charset="-78"/>
              </a:rPr>
              <a:t>What Are We </a:t>
            </a:r>
            <a:r>
              <a:rPr lang="en-US" sz="6600" dirty="0" smtClean="0">
                <a:solidFill>
                  <a:schemeClr val="accent4">
                    <a:lumMod val="50000"/>
                  </a:schemeClr>
                </a:solidFill>
                <a:latin typeface="Footlight MT Light" panose="0204060206030A020304" pitchFamily="18" charset="0"/>
                <a:cs typeface="Andalus" panose="02020603050405020304" pitchFamily="18" charset="-78"/>
              </a:rPr>
              <a:t/>
            </a:r>
            <a:br>
              <a:rPr lang="en-US" sz="6600" dirty="0" smtClean="0">
                <a:solidFill>
                  <a:schemeClr val="accent4">
                    <a:lumMod val="50000"/>
                  </a:schemeClr>
                </a:solidFill>
                <a:latin typeface="Footlight MT Light" panose="0204060206030A020304" pitchFamily="18" charset="0"/>
                <a:cs typeface="Andalus" panose="02020603050405020304" pitchFamily="18" charset="-78"/>
              </a:rPr>
            </a:br>
            <a:r>
              <a:rPr lang="en-US" sz="6600" dirty="0" smtClean="0">
                <a:solidFill>
                  <a:schemeClr val="accent4">
                    <a:lumMod val="50000"/>
                  </a:schemeClr>
                </a:solidFill>
                <a:latin typeface="Footlight MT Light" panose="0204060206030A020304" pitchFamily="18" charset="0"/>
                <a:cs typeface="Andalus" panose="02020603050405020304" pitchFamily="18" charset="-78"/>
              </a:rPr>
              <a:t>Supposed </a:t>
            </a:r>
            <a:r>
              <a:rPr lang="en-US" sz="6600" dirty="0">
                <a:solidFill>
                  <a:schemeClr val="accent4">
                    <a:lumMod val="50000"/>
                  </a:schemeClr>
                </a:solidFill>
                <a:latin typeface="Footlight MT Light" panose="0204060206030A020304" pitchFamily="18" charset="0"/>
                <a:cs typeface="Andalus" panose="02020603050405020304" pitchFamily="18" charset="-78"/>
              </a:rPr>
              <a:t>To Do Now?</a:t>
            </a:r>
            <a:endParaRPr lang="en-US" sz="6600" dirty="0">
              <a:solidFill>
                <a:schemeClr val="accent4">
                  <a:lumMod val="50000"/>
                </a:schemeClr>
              </a:solidFill>
              <a:latin typeface="Footlight MT Light" panose="0204060206030A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9762259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fontScale="92500" lnSpcReduction="20000"/>
          </a:bodyPr>
          <a:lstStyle/>
          <a:p>
            <a:pPr algn="just"/>
            <a:endParaRPr lang="en-US" sz="2800" dirty="0" smtClean="0"/>
          </a:p>
          <a:p>
            <a:pPr algn="just"/>
            <a:r>
              <a:rPr lang="en-US" sz="3000" dirty="0" smtClean="0"/>
              <a:t>(5</a:t>
            </a:r>
            <a:r>
              <a:rPr lang="en-US" sz="3000" dirty="0"/>
              <a:t>) Siblings of the decedent are in the third degree, and those who survive the decedent shall share the estate equally, </a:t>
            </a:r>
            <a:endParaRPr lang="en-US" sz="3000" dirty="0" smtClean="0"/>
          </a:p>
          <a:p>
            <a:pPr algn="just"/>
            <a:r>
              <a:rPr lang="en-US" sz="2800" dirty="0" smtClean="0"/>
              <a:t>with the descendants </a:t>
            </a:r>
            <a:r>
              <a:rPr lang="en-US" sz="2800" dirty="0"/>
              <a:t>of any deceased sibling taking, per stirpes, the share that sibling would have taken if in life; </a:t>
            </a:r>
            <a:endParaRPr lang="en-US" sz="2800" dirty="0" smtClean="0"/>
          </a:p>
          <a:p>
            <a:pPr algn="just"/>
            <a:r>
              <a:rPr lang="en-US" sz="2800" dirty="0" smtClean="0"/>
              <a:t>provided</a:t>
            </a:r>
            <a:r>
              <a:rPr lang="en-US" sz="2800" dirty="0"/>
              <a:t>, however</a:t>
            </a:r>
            <a:r>
              <a:rPr lang="en-US" sz="2800" dirty="0" smtClean="0"/>
              <a:t>, that</a:t>
            </a:r>
            <a:r>
              <a:rPr lang="en-US" sz="2800" dirty="0"/>
              <a:t>, subject to the provisions of paragraph (1) of subsection (f) of Code Section 53-1-20, if no sibling survives the decedent</a:t>
            </a:r>
            <a:r>
              <a:rPr lang="en-US" sz="2800" dirty="0" smtClean="0"/>
              <a:t>, the </a:t>
            </a:r>
            <a:r>
              <a:rPr lang="en-US" sz="2800" dirty="0"/>
              <a:t>nieces and nephews who survive the decedent shall take the estate in equal shares, </a:t>
            </a:r>
            <a:endParaRPr lang="en-US" sz="2800" dirty="0" smtClean="0"/>
          </a:p>
          <a:p>
            <a:pPr algn="just"/>
            <a:r>
              <a:rPr lang="en-US" sz="2800" dirty="0" smtClean="0"/>
              <a:t>with </a:t>
            </a:r>
            <a:r>
              <a:rPr lang="en-US" sz="2800" dirty="0"/>
              <a:t>the descendants of any </a:t>
            </a:r>
            <a:r>
              <a:rPr lang="en-US" sz="2800" dirty="0" smtClean="0"/>
              <a:t>deceased niece </a:t>
            </a:r>
            <a:r>
              <a:rPr lang="en-US" sz="2800" dirty="0"/>
              <a:t>or nephew taking, per stirpes, the share that niece or nephew would have taken if in life;</a:t>
            </a:r>
            <a:endParaRPr lang="en-US" sz="2800" dirty="0" smtClean="0"/>
          </a:p>
          <a:p>
            <a:pPr marL="0" indent="0" algn="r">
              <a:buNone/>
            </a:pPr>
            <a:r>
              <a:rPr lang="en-US" sz="2800" dirty="0" smtClean="0"/>
              <a:t>O.C.G.A. § 53-2-1(c)(5)</a:t>
            </a:r>
            <a:endParaRPr lang="en-US" sz="2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9924969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pPr algn="just"/>
            <a:endParaRPr lang="en-US" sz="2800" dirty="0" smtClean="0"/>
          </a:p>
          <a:p>
            <a:pPr marL="0" indent="0" algn="just">
              <a:buNone/>
            </a:pPr>
            <a:r>
              <a:rPr lang="en-US" sz="4400" dirty="0" smtClean="0"/>
              <a:t>(6</a:t>
            </a:r>
            <a:r>
              <a:rPr lang="en-US" sz="4400" dirty="0"/>
              <a:t>) Grandparents of the decedent are in the fourth degree, and those who survive the decedent shall share the estate equally</a:t>
            </a:r>
            <a:r>
              <a:rPr lang="en-US" sz="4400" dirty="0" smtClean="0"/>
              <a:t>;</a:t>
            </a:r>
          </a:p>
          <a:p>
            <a:pPr marL="0" indent="0" algn="r">
              <a:buNone/>
            </a:pPr>
            <a:r>
              <a:rPr lang="en-US" sz="4400" dirty="0" smtClean="0"/>
              <a:t>O.C.G.A. § 53-2-1(c)(6)</a:t>
            </a:r>
            <a:endParaRPr lang="en-US" sz="4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5854586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fontScale="92500" lnSpcReduction="20000"/>
          </a:bodyPr>
          <a:lstStyle/>
          <a:p>
            <a:pPr algn="just"/>
            <a:endParaRPr lang="en-US" sz="2800" dirty="0" smtClean="0"/>
          </a:p>
          <a:p>
            <a:pPr algn="just"/>
            <a:r>
              <a:rPr lang="en-US" sz="3900" dirty="0" smtClean="0"/>
              <a:t>(7</a:t>
            </a:r>
            <a:r>
              <a:rPr lang="en-US" sz="3900" dirty="0"/>
              <a:t>) Uncles and aunts of the decedent are in the fifth degree, and those who survive the decedent shall share the estate equally,</a:t>
            </a:r>
          </a:p>
          <a:p>
            <a:pPr algn="just"/>
            <a:r>
              <a:rPr lang="en-US" sz="2800" dirty="0"/>
              <a:t>with the children of any deceased uncle or aunt taking, per stirpes, the share that uncle or aunt would have taken if in life;</a:t>
            </a:r>
          </a:p>
          <a:p>
            <a:pPr algn="just"/>
            <a:r>
              <a:rPr lang="en-US" sz="2800" dirty="0"/>
              <a:t>provided, however, that, subject to the provisions of paragraph (1) of subsection (f) of Code Section 53-1-20, if no uncle </a:t>
            </a:r>
            <a:r>
              <a:rPr lang="en-US" sz="2800" dirty="0" smtClean="0"/>
              <a:t>or aunt </a:t>
            </a:r>
            <a:r>
              <a:rPr lang="en-US" sz="2800" dirty="0"/>
              <a:t>of the decedent survives the decedent, the first cousins who survive the decedent shall share the estate equally; </a:t>
            </a:r>
            <a:endParaRPr lang="en-US" sz="2800" dirty="0" smtClean="0"/>
          </a:p>
          <a:p>
            <a:pPr marL="0" indent="0" algn="r">
              <a:buNone/>
            </a:pPr>
            <a:r>
              <a:rPr lang="en-US" sz="2800" dirty="0" smtClean="0"/>
              <a:t>O.C.G.A. § 53-2-1(c)(7)</a:t>
            </a:r>
            <a:endParaRPr lang="en-US" sz="2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39891430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lnSpcReduction="10000"/>
          </a:bodyPr>
          <a:lstStyle/>
          <a:p>
            <a:pPr algn="just"/>
            <a:endParaRPr lang="en-US" sz="2800" dirty="0" smtClean="0"/>
          </a:p>
          <a:p>
            <a:pPr algn="just"/>
            <a:r>
              <a:rPr lang="en-US" sz="2800" dirty="0" smtClean="0"/>
              <a:t>(8</a:t>
            </a:r>
            <a:r>
              <a:rPr lang="en-US" sz="2800" dirty="0"/>
              <a:t>) The more remote degrees of kinship shall be determined by counting the number of steps in the chain from the </a:t>
            </a:r>
            <a:r>
              <a:rPr lang="en-US" sz="2800" dirty="0" smtClean="0"/>
              <a:t>relative to </a:t>
            </a:r>
            <a:r>
              <a:rPr lang="en-US" sz="2800" dirty="0"/>
              <a:t>the closest common ancestor of the relative and decedent </a:t>
            </a:r>
            <a:endParaRPr lang="en-US" sz="2800" dirty="0" smtClean="0"/>
          </a:p>
          <a:p>
            <a:pPr algn="just"/>
            <a:r>
              <a:rPr lang="en-US" sz="2800" dirty="0" smtClean="0"/>
              <a:t>and </a:t>
            </a:r>
            <a:r>
              <a:rPr lang="en-US" sz="2800" dirty="0"/>
              <a:t>the number of steps in the chain from the common </a:t>
            </a:r>
            <a:r>
              <a:rPr lang="en-US" sz="2800" dirty="0" smtClean="0"/>
              <a:t>ancestor to </a:t>
            </a:r>
            <a:r>
              <a:rPr lang="en-US" sz="2800" dirty="0"/>
              <a:t>the decedent. </a:t>
            </a:r>
            <a:endParaRPr lang="en-US" sz="2800" dirty="0" smtClean="0"/>
          </a:p>
          <a:p>
            <a:pPr algn="just"/>
            <a:r>
              <a:rPr lang="en-US" sz="2800" dirty="0" smtClean="0"/>
              <a:t>The </a:t>
            </a:r>
            <a:r>
              <a:rPr lang="en-US" sz="2800" dirty="0"/>
              <a:t>sum of the steps in the two chains shall be the degree of kinship, and the surviving relatives with </a:t>
            </a:r>
            <a:r>
              <a:rPr lang="en-US" sz="2800" dirty="0" smtClean="0"/>
              <a:t>the lowest </a:t>
            </a:r>
            <a:r>
              <a:rPr lang="en-US" sz="2800" dirty="0"/>
              <a:t>sum shall be in the nearest degree and shall share the estate equally.</a:t>
            </a:r>
            <a:r>
              <a:rPr lang="en-US" sz="2800" dirty="0" smtClean="0"/>
              <a:t>;</a:t>
            </a:r>
          </a:p>
          <a:p>
            <a:pPr marL="0" indent="0" algn="r">
              <a:buNone/>
            </a:pPr>
            <a:r>
              <a:rPr lang="en-US" sz="2800" dirty="0" smtClean="0"/>
              <a:t>O.C.G.A. § 53-2-1(c)(8)</a:t>
            </a:r>
            <a:endParaRPr lang="en-US" sz="2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307858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978567" y="2191872"/>
            <a:ext cx="9393179" cy="3606418"/>
          </a:xfrm>
        </p:spPr>
        <p:txBody>
          <a:bodyPr>
            <a:noAutofit/>
          </a:bodyPr>
          <a:lstStyle/>
          <a:p>
            <a:pPr algn="ctr"/>
            <a:r>
              <a:rPr lang="en-US" sz="7200" dirty="0" smtClean="0"/>
              <a:t>So, your first question is:  Did the decedent leave a Will?</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38336605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11579" y="1009462"/>
            <a:ext cx="9393179" cy="3606418"/>
          </a:xfrm>
        </p:spPr>
        <p:txBody>
          <a:bodyPr>
            <a:noAutofit/>
          </a:bodyPr>
          <a:lstStyle/>
          <a:p>
            <a:pPr algn="ctr"/>
            <a:r>
              <a:rPr lang="en-US" sz="7200" dirty="0" smtClean="0"/>
              <a:t> </a:t>
            </a:r>
            <a:r>
              <a:rPr lang="en-US" sz="6600" dirty="0" smtClean="0"/>
              <a:t>If the answer is “No” the next question is:  </a:t>
            </a:r>
            <a:br>
              <a:rPr lang="en-US" sz="6600" dirty="0" smtClean="0"/>
            </a:br>
            <a:r>
              <a:rPr lang="en-US" sz="6600" dirty="0" smtClean="0"/>
              <a:t>Has anyone filed </a:t>
            </a:r>
            <a:br>
              <a:rPr lang="en-US" sz="6600" dirty="0" smtClean="0"/>
            </a:br>
            <a:r>
              <a:rPr lang="en-US" sz="6600" dirty="0" smtClean="0"/>
              <a:t>any proceedings in the probate court?</a:t>
            </a:r>
            <a:endParaRPr lang="en-US" sz="6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34288075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Proceedings that may be filed in the Probate Court:</a:t>
            </a:r>
            <a:r>
              <a:rPr lang="en-US" dirty="0" smtClean="0"/>
              <a:t>		</a:t>
            </a:r>
            <a:endParaRPr lang="en-US" dirty="0"/>
          </a:p>
        </p:txBody>
      </p:sp>
      <p:sp>
        <p:nvSpPr>
          <p:cNvPr id="3" name="Content Placeholder 2"/>
          <p:cNvSpPr>
            <a:spLocks noGrp="1"/>
          </p:cNvSpPr>
          <p:nvPr>
            <p:ph idx="1"/>
          </p:nvPr>
        </p:nvSpPr>
        <p:spPr>
          <a:xfrm>
            <a:off x="2592925" y="2635623"/>
            <a:ext cx="8915400" cy="3777622"/>
          </a:xfrm>
        </p:spPr>
        <p:txBody>
          <a:bodyPr>
            <a:normAutofit/>
          </a:bodyPr>
          <a:lstStyle/>
          <a:p>
            <a:r>
              <a:rPr lang="en-US" sz="4400" dirty="0" smtClean="0">
                <a:solidFill>
                  <a:schemeClr val="tx1"/>
                </a:solidFill>
              </a:rPr>
              <a:t>Petition for Letters of Administration</a:t>
            </a:r>
            <a:endParaRPr lang="en-US" sz="4400" dirty="0">
              <a:solidFill>
                <a:schemeClr val="tx1"/>
              </a:solidFill>
            </a:endParaRPr>
          </a:p>
          <a:p>
            <a:r>
              <a:rPr lang="en-US" sz="4400" dirty="0"/>
              <a:t>Petition for Order that No Administration Is Necessary</a:t>
            </a:r>
          </a:p>
          <a:p>
            <a:r>
              <a:rPr lang="en-US" sz="4400" dirty="0"/>
              <a:t>Petition for Year’s Support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4896157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7864" y="2282789"/>
            <a:ext cx="8911687" cy="1280890"/>
          </a:xfrm>
        </p:spPr>
        <p:txBody>
          <a:bodyPr>
            <a:noAutofit/>
          </a:bodyPr>
          <a:lstStyle/>
          <a:p>
            <a:r>
              <a:rPr lang="en-US" sz="4800" dirty="0" smtClean="0"/>
              <a:t>If the Answer is </a:t>
            </a:r>
            <a:r>
              <a:rPr lang="en-US" sz="4800" dirty="0" smtClean="0"/>
              <a:t>“Yes, we have filed in the probate court,”  </a:t>
            </a:r>
            <a:r>
              <a:rPr lang="en-US" sz="4800" dirty="0" smtClean="0"/>
              <a:t>ask the name of the county </a:t>
            </a:r>
            <a:r>
              <a:rPr lang="en-US" sz="4800" dirty="0" smtClean="0"/>
              <a:t>and which type of proceeding was filed. </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2435842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1463" y="2610072"/>
            <a:ext cx="8911687" cy="1280890"/>
          </a:xfrm>
        </p:spPr>
        <p:txBody>
          <a:bodyPr>
            <a:noAutofit/>
          </a:bodyPr>
          <a:lstStyle/>
          <a:p>
            <a:r>
              <a:rPr lang="en-US" sz="4800" dirty="0" smtClean="0"/>
              <a:t>Ask your title examiner to pull the records from the probate court so you can examine them.</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26603746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7205" y="787782"/>
            <a:ext cx="9424335" cy="5573892"/>
          </a:xfrm>
        </p:spPr>
        <p:txBody>
          <a:bodyPr>
            <a:normAutofit/>
          </a:bodyPr>
          <a:lstStyle/>
          <a:p>
            <a:pPr marL="0" indent="0" algn="just">
              <a:buNone/>
            </a:pPr>
            <a:r>
              <a:rPr lang="en-US" sz="7200" dirty="0" smtClean="0"/>
              <a:t>If nothing has been filed in the probate court, advise the parties that </a:t>
            </a:r>
            <a:r>
              <a:rPr lang="en-US" sz="7200" dirty="0" smtClean="0"/>
              <a:t>they will have to do so.</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16891687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78219" y="2375282"/>
            <a:ext cx="9393179" cy="3606418"/>
          </a:xfrm>
        </p:spPr>
        <p:txBody>
          <a:bodyPr>
            <a:noAutofit/>
          </a:bodyPr>
          <a:lstStyle/>
          <a:p>
            <a:pPr algn="ctr"/>
            <a:r>
              <a:rPr lang="en-US" sz="7200" dirty="0" smtClean="0"/>
              <a:t>Of course, the Seller is not really a dead person.</a:t>
            </a:r>
            <a:br>
              <a:rPr lang="en-US" sz="7200" dirty="0" smtClean="0"/>
            </a:br>
            <a:r>
              <a:rPr lang="en-US" sz="7200" dirty="0" smtClean="0"/>
              <a:t/>
            </a:r>
            <a:br>
              <a:rPr lang="en-US" sz="7200" dirty="0" smtClean="0"/>
            </a:b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4965179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00836" y="3175662"/>
            <a:ext cx="8915400" cy="5573892"/>
          </a:xfrm>
        </p:spPr>
        <p:txBody>
          <a:bodyPr>
            <a:normAutofit/>
          </a:bodyPr>
          <a:lstStyle/>
          <a:p>
            <a:pPr marL="0" indent="0">
              <a:buNone/>
            </a:pPr>
            <a:r>
              <a:rPr lang="en-US" sz="7200" dirty="0" smtClean="0"/>
              <a:t>Administration</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13710691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r>
              <a:rPr lang="en-US" sz="3600" dirty="0" smtClean="0"/>
              <a:t>A Petition for Letters of Administration is filed with the probate court of the county of domicile of the decedent, </a:t>
            </a:r>
          </a:p>
          <a:p>
            <a:r>
              <a:rPr lang="en-US" sz="3600" dirty="0" smtClean="0"/>
              <a:t>If the decedent was domiciled in another state but died owning property in Georgia, the petition is filed in the county where the property or some portion of it is located.</a:t>
            </a:r>
          </a:p>
          <a:p>
            <a:r>
              <a:rPr lang="en-US" sz="3600" dirty="0" smtClean="0"/>
              <a:t>O.C.G.A. § 53-6-21</a:t>
            </a:r>
            <a:endParaRPr lang="en-US" sz="3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39119051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r>
              <a:rPr lang="en-US" sz="3600" dirty="0" smtClean="0"/>
              <a:t>Notice is given to each of the decedents heirs with a known address by first class mail.</a:t>
            </a:r>
          </a:p>
          <a:p>
            <a:r>
              <a:rPr lang="en-US" sz="3600" dirty="0" smtClean="0"/>
              <a:t>For any heir who is unknown or whose address is unknown, notice is published</a:t>
            </a:r>
            <a:endParaRPr lang="en-US" sz="3600" dirty="0" smtClean="0"/>
          </a:p>
          <a:p>
            <a:r>
              <a:rPr lang="en-US" sz="3600" dirty="0" smtClean="0"/>
              <a:t>O.C.G.A. § </a:t>
            </a:r>
            <a:r>
              <a:rPr lang="en-US" sz="3600" dirty="0" smtClean="0"/>
              <a:t>53-6-22</a:t>
            </a:r>
            <a:endParaRPr lang="en-US" sz="3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14472473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1024132"/>
            <a:ext cx="8915400" cy="5573892"/>
          </a:xfrm>
        </p:spPr>
        <p:txBody>
          <a:bodyPr>
            <a:normAutofit/>
          </a:bodyPr>
          <a:lstStyle/>
          <a:p>
            <a:r>
              <a:rPr lang="en-US" sz="3600" dirty="0" smtClean="0"/>
              <a:t>The Georgia Code provides that an Administrator may be selected by unanimous consent of all of the heirs at law. </a:t>
            </a:r>
          </a:p>
          <a:p>
            <a:r>
              <a:rPr lang="en-US" sz="3600" dirty="0" smtClean="0"/>
              <a:t>If no selection is made, the judge of the probate court appoints an administrator in accordance with a set of rules that establish an order of preferences.</a:t>
            </a:r>
          </a:p>
          <a:p>
            <a:r>
              <a:rPr lang="en-US" sz="3600" dirty="0" smtClean="0"/>
              <a:t>O.C.G.A. § 53-6-20</a:t>
            </a:r>
            <a:endParaRPr lang="en-US" sz="3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2082306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943425" y="1996897"/>
            <a:ext cx="9393179" cy="2667730"/>
          </a:xfrm>
        </p:spPr>
        <p:txBody>
          <a:bodyPr>
            <a:normAutofit fontScale="90000"/>
          </a:bodyPr>
          <a:lstStyle/>
          <a:p>
            <a:r>
              <a:rPr lang="en-US" sz="4800" dirty="0" smtClean="0">
                <a:solidFill>
                  <a:schemeClr val="tx1"/>
                </a:solidFill>
              </a:rPr>
              <a:t>Once the Petition for Administration has been granted, the judge will appoint </a:t>
            </a:r>
            <a:r>
              <a:rPr lang="en-US" sz="4800" dirty="0" smtClean="0">
                <a:solidFill>
                  <a:schemeClr val="tx1"/>
                </a:solidFill>
              </a:rPr>
              <a:t>the </a:t>
            </a:r>
            <a:r>
              <a:rPr lang="en-US" sz="4800" dirty="0" smtClean="0">
                <a:solidFill>
                  <a:schemeClr val="tx1"/>
                </a:solidFill>
              </a:rPr>
              <a:t>personal representative to administer the estate according to the requirements of Georgia law.</a:t>
            </a:r>
            <a:r>
              <a:rPr lang="en-US" sz="4800" dirty="0">
                <a:solidFill>
                  <a:schemeClr val="tx1"/>
                </a:solidFill>
              </a:rPr>
              <a:t/>
            </a:r>
            <a:br>
              <a:rPr lang="en-US" sz="4800" dirty="0">
                <a:solidFill>
                  <a:schemeClr val="tx1"/>
                </a:solidFill>
              </a:rPr>
            </a:br>
            <a:endParaRPr lang="en-US" sz="4800" dirty="0">
              <a:solidFill>
                <a:schemeClr val="tx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27936038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49725" y="546940"/>
            <a:ext cx="9393179" cy="2667730"/>
          </a:xfrm>
        </p:spPr>
        <p:txBody>
          <a:bodyPr>
            <a:normAutofit fontScale="90000"/>
          </a:bodyPr>
          <a:lstStyle/>
          <a:p>
            <a:r>
              <a:rPr lang="en-US" sz="4800" dirty="0" smtClean="0"/>
              <a:t>Once the personal representative has been appointed, </a:t>
            </a:r>
            <a:br>
              <a:rPr lang="en-US" sz="4800" dirty="0" smtClean="0"/>
            </a:br>
            <a:r>
              <a:rPr lang="en-US" sz="4800" dirty="0" smtClean="0"/>
              <a:t/>
            </a:r>
            <a:br>
              <a:rPr lang="en-US" sz="4800" dirty="0" smtClean="0"/>
            </a:b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35</a:t>
            </a:fld>
            <a:endParaRPr lang="en-US" dirty="0"/>
          </a:p>
        </p:txBody>
      </p:sp>
      <p:sp>
        <p:nvSpPr>
          <p:cNvPr id="7" name="Content Placeholder 6"/>
          <p:cNvSpPr>
            <a:spLocks noGrp="1"/>
          </p:cNvSpPr>
          <p:nvPr>
            <p:ph idx="1"/>
          </p:nvPr>
        </p:nvSpPr>
        <p:spPr>
          <a:xfrm>
            <a:off x="2158824" y="1710066"/>
            <a:ext cx="9690244" cy="3285765"/>
          </a:xfrm>
        </p:spPr>
        <p:txBody>
          <a:bodyPr>
            <a:normAutofit fontScale="92500" lnSpcReduction="20000"/>
          </a:bodyPr>
          <a:lstStyle/>
          <a:p>
            <a:pPr marL="0" indent="0">
              <a:buNone/>
            </a:pPr>
            <a:r>
              <a:rPr lang="en-US" sz="3600" dirty="0"/>
              <a:t> </a:t>
            </a:r>
          </a:p>
          <a:p>
            <a:r>
              <a:rPr lang="en-US" sz="3600" dirty="0">
                <a:solidFill>
                  <a:schemeClr val="tx1"/>
                </a:solidFill>
              </a:rPr>
              <a:t>a. </a:t>
            </a:r>
            <a:r>
              <a:rPr lang="en-US" sz="3600" dirty="0" smtClean="0">
                <a:solidFill>
                  <a:schemeClr val="tx1"/>
                </a:solidFill>
              </a:rPr>
              <a:t>The Administrator must take an Oath of </a:t>
            </a:r>
            <a:r>
              <a:rPr lang="en-US" sz="3600" dirty="0" smtClean="0">
                <a:solidFill>
                  <a:schemeClr val="tx1"/>
                </a:solidFill>
              </a:rPr>
              <a:t>Office</a:t>
            </a:r>
          </a:p>
          <a:p>
            <a:r>
              <a:rPr lang="en-US" sz="3600" dirty="0" smtClean="0">
                <a:solidFill>
                  <a:schemeClr val="tx1"/>
                </a:solidFill>
              </a:rPr>
              <a:t>O.C.G.A. § 53-6-24</a:t>
            </a:r>
            <a:endParaRPr lang="en-US" sz="3600" dirty="0" smtClean="0">
              <a:solidFill>
                <a:schemeClr val="tx1"/>
              </a:solidFill>
            </a:endParaRPr>
          </a:p>
          <a:p>
            <a:endParaRPr lang="en-US" sz="3600" dirty="0">
              <a:solidFill>
                <a:schemeClr val="tx1"/>
              </a:solidFill>
            </a:endParaRPr>
          </a:p>
          <a:p>
            <a:r>
              <a:rPr lang="en-US" sz="3600" dirty="0">
                <a:solidFill>
                  <a:schemeClr val="tx1"/>
                </a:solidFill>
              </a:rPr>
              <a:t>b</a:t>
            </a:r>
            <a:r>
              <a:rPr lang="en-US" sz="3600" dirty="0" smtClean="0">
                <a:solidFill>
                  <a:schemeClr val="tx1"/>
                </a:solidFill>
              </a:rPr>
              <a:t>. Then the  court will issue Letters </a:t>
            </a:r>
            <a:r>
              <a:rPr lang="en-US" sz="3600" dirty="0">
                <a:solidFill>
                  <a:schemeClr val="tx1"/>
                </a:solidFill>
              </a:rPr>
              <a:t>of </a:t>
            </a:r>
            <a:r>
              <a:rPr lang="en-US" sz="3600" dirty="0" smtClean="0">
                <a:solidFill>
                  <a:schemeClr val="tx1"/>
                </a:solidFill>
              </a:rPr>
              <a:t>Administration</a:t>
            </a:r>
          </a:p>
          <a:p>
            <a:r>
              <a:rPr lang="en-US" sz="3600" dirty="0" smtClean="0">
                <a:solidFill>
                  <a:schemeClr val="tx1"/>
                </a:solidFill>
              </a:rPr>
              <a:t>O.C.G.A. § 53-6-23</a:t>
            </a:r>
            <a:r>
              <a:rPr lang="en-US" sz="3600" dirty="0" smtClean="0">
                <a:solidFill>
                  <a:schemeClr val="tx1"/>
                </a:solidFill>
              </a:rPr>
              <a:t> </a:t>
            </a:r>
            <a:endParaRPr lang="en-US" sz="3600" dirty="0">
              <a:solidFill>
                <a:schemeClr val="tx1"/>
              </a:solidFill>
            </a:endParaRPr>
          </a:p>
          <a:p>
            <a:endParaRPr lang="en-US" sz="3600" dirty="0">
              <a:solidFill>
                <a:srgbClr val="8A0000"/>
              </a:solidFill>
            </a:endParaRPr>
          </a:p>
          <a:p>
            <a:endParaRPr lang="en-US" sz="3600" dirty="0"/>
          </a:p>
        </p:txBody>
      </p:sp>
    </p:spTree>
    <p:extLst>
      <p:ext uri="{BB962C8B-B14F-4D97-AF65-F5344CB8AC3E}">
        <p14:creationId xmlns:p14="http://schemas.microsoft.com/office/powerpoint/2010/main" val="19210003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49725" y="546940"/>
            <a:ext cx="9393179" cy="1891460"/>
          </a:xfrm>
        </p:spPr>
        <p:txBody>
          <a:bodyPr>
            <a:normAutofit fontScale="90000"/>
          </a:bodyPr>
          <a:lstStyle/>
          <a:p>
            <a:r>
              <a:rPr lang="en-US" sz="4000" dirty="0" smtClean="0"/>
              <a:t>The judge of the probate court may appoint a temporary administrator for an unrepresented estate at any time.</a:t>
            </a:r>
            <a:r>
              <a:rPr lang="en-US" sz="4800" dirty="0" smtClean="0"/>
              <a:t/>
            </a:r>
            <a:br>
              <a:rPr lang="en-US" sz="4800" dirty="0" smtClean="0"/>
            </a:br>
            <a:r>
              <a:rPr lang="en-US" sz="4800" dirty="0" smtClean="0"/>
              <a:t/>
            </a:r>
            <a:br>
              <a:rPr lang="en-US" sz="4800" dirty="0" smtClean="0"/>
            </a:b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36</a:t>
            </a:fld>
            <a:endParaRPr lang="en-US" dirty="0"/>
          </a:p>
        </p:txBody>
      </p:sp>
      <p:sp>
        <p:nvSpPr>
          <p:cNvPr id="7" name="Content Placeholder 6"/>
          <p:cNvSpPr>
            <a:spLocks noGrp="1"/>
          </p:cNvSpPr>
          <p:nvPr>
            <p:ph idx="1"/>
          </p:nvPr>
        </p:nvSpPr>
        <p:spPr>
          <a:xfrm>
            <a:off x="2140895" y="1990165"/>
            <a:ext cx="9690244" cy="4715435"/>
          </a:xfrm>
        </p:spPr>
        <p:txBody>
          <a:bodyPr>
            <a:normAutofit fontScale="77500" lnSpcReduction="20000"/>
          </a:bodyPr>
          <a:lstStyle/>
          <a:p>
            <a:pPr marL="0" indent="0">
              <a:buNone/>
            </a:pPr>
            <a:r>
              <a:rPr lang="en-US" sz="3600" dirty="0"/>
              <a:t> </a:t>
            </a:r>
          </a:p>
          <a:p>
            <a:r>
              <a:rPr lang="en-US" sz="3600" dirty="0" smtClean="0">
                <a:solidFill>
                  <a:schemeClr val="tx1"/>
                </a:solidFill>
              </a:rPr>
              <a:t>Notice to heirs is not a requirement</a:t>
            </a:r>
          </a:p>
          <a:p>
            <a:r>
              <a:rPr lang="en-US" sz="3600" dirty="0" smtClean="0">
                <a:solidFill>
                  <a:schemeClr val="tx1"/>
                </a:solidFill>
              </a:rPr>
              <a:t>Temporary Letters of Administration are granted</a:t>
            </a:r>
          </a:p>
          <a:p>
            <a:r>
              <a:rPr lang="en-US" sz="3600" dirty="0" smtClean="0">
                <a:solidFill>
                  <a:schemeClr val="tx1"/>
                </a:solidFill>
              </a:rPr>
              <a:t>The Temporary Administrator serves until discharged or until a personal representative is appointed</a:t>
            </a:r>
          </a:p>
          <a:p>
            <a:pPr marL="0" indent="0">
              <a:buNone/>
            </a:pPr>
            <a:r>
              <a:rPr lang="en-US" sz="3600" dirty="0" smtClean="0">
                <a:solidFill>
                  <a:schemeClr val="tx1"/>
                </a:solidFill>
              </a:rPr>
              <a:t>	O.C.G.A. § 53-6-30</a:t>
            </a:r>
            <a:endParaRPr lang="en-US" sz="3600" dirty="0" smtClean="0">
              <a:solidFill>
                <a:schemeClr val="tx1"/>
              </a:solidFill>
            </a:endParaRPr>
          </a:p>
          <a:p>
            <a:endParaRPr lang="en-US" sz="3600" dirty="0">
              <a:solidFill>
                <a:schemeClr val="tx1"/>
              </a:solidFill>
            </a:endParaRPr>
          </a:p>
          <a:p>
            <a:r>
              <a:rPr lang="en-US" sz="3600" dirty="0" smtClean="0">
                <a:solidFill>
                  <a:schemeClr val="tx1"/>
                </a:solidFill>
              </a:rPr>
              <a:t>The temporary administrator has the power to collect and preserve the estate </a:t>
            </a:r>
          </a:p>
          <a:p>
            <a:pPr marL="0" indent="0">
              <a:buNone/>
            </a:pPr>
            <a:r>
              <a:rPr lang="en-US" sz="3600" dirty="0" smtClean="0">
                <a:solidFill>
                  <a:schemeClr val="tx1"/>
                </a:solidFill>
              </a:rPr>
              <a:t>	O.C.G.A. § 53-6-31</a:t>
            </a:r>
            <a:endParaRPr lang="en-US" sz="3600" dirty="0">
              <a:solidFill>
                <a:schemeClr val="tx1"/>
              </a:solidFill>
            </a:endParaRPr>
          </a:p>
          <a:p>
            <a:endParaRPr lang="en-US" sz="3600" dirty="0">
              <a:solidFill>
                <a:srgbClr val="8A0000"/>
              </a:solidFill>
            </a:endParaRPr>
          </a:p>
          <a:p>
            <a:endParaRPr lang="en-US" sz="3600" dirty="0"/>
          </a:p>
        </p:txBody>
      </p:sp>
    </p:spTree>
    <p:extLst>
      <p:ext uri="{BB962C8B-B14F-4D97-AF65-F5344CB8AC3E}">
        <p14:creationId xmlns:p14="http://schemas.microsoft.com/office/powerpoint/2010/main" val="36266182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37</a:t>
            </a:fld>
            <a:endParaRPr lang="en-US" dirty="0"/>
          </a:p>
        </p:txBody>
      </p:sp>
      <p:sp>
        <p:nvSpPr>
          <p:cNvPr id="7" name="Content Placeholder 6"/>
          <p:cNvSpPr>
            <a:spLocks noGrp="1"/>
          </p:cNvSpPr>
          <p:nvPr>
            <p:ph idx="1"/>
          </p:nvPr>
        </p:nvSpPr>
        <p:spPr>
          <a:xfrm>
            <a:off x="2273069" y="1330036"/>
            <a:ext cx="9596202" cy="5172364"/>
          </a:xfrm>
        </p:spPr>
        <p:txBody>
          <a:bodyPr>
            <a:normAutofit fontScale="92500"/>
          </a:bodyPr>
          <a:lstStyle/>
          <a:p>
            <a:pPr marL="0" indent="0">
              <a:buNone/>
            </a:pPr>
            <a:r>
              <a:rPr lang="en-US" sz="4400" dirty="0" smtClean="0">
                <a:solidFill>
                  <a:schemeClr val="tx1"/>
                </a:solidFill>
              </a:rPr>
              <a:t>It is the duty of the personal representative:</a:t>
            </a:r>
          </a:p>
          <a:p>
            <a:r>
              <a:rPr lang="en-US" sz="4400" dirty="0" smtClean="0">
                <a:solidFill>
                  <a:schemeClr val="tx1"/>
                </a:solidFill>
              </a:rPr>
              <a:t>To marshal the assets, </a:t>
            </a:r>
          </a:p>
          <a:p>
            <a:r>
              <a:rPr lang="en-US" sz="4400" dirty="0" smtClean="0">
                <a:solidFill>
                  <a:schemeClr val="tx1"/>
                </a:solidFill>
              </a:rPr>
              <a:t>To sell whatever must be sold in order to pay the debts of the estate and the costs of administration, and/or to facilitate distribution,  and </a:t>
            </a:r>
          </a:p>
          <a:p>
            <a:r>
              <a:rPr lang="en-US" sz="4400" dirty="0" smtClean="0">
                <a:solidFill>
                  <a:schemeClr val="tx1"/>
                </a:solidFill>
              </a:rPr>
              <a:t>To distribute what is left to </a:t>
            </a:r>
            <a:r>
              <a:rPr lang="en-US" sz="4400" smtClean="0">
                <a:solidFill>
                  <a:schemeClr val="tx1"/>
                </a:solidFill>
              </a:rPr>
              <a:t>the </a:t>
            </a:r>
            <a:r>
              <a:rPr lang="en-US" sz="4400" smtClean="0">
                <a:solidFill>
                  <a:schemeClr val="tx1"/>
                </a:solidFill>
              </a:rPr>
              <a:t>heirs.</a:t>
            </a:r>
            <a:endParaRPr lang="en-US" sz="4400" dirty="0">
              <a:solidFill>
                <a:schemeClr val="tx1"/>
              </a:solidFill>
            </a:endParaRPr>
          </a:p>
        </p:txBody>
      </p:sp>
    </p:spTree>
    <p:extLst>
      <p:ext uri="{BB962C8B-B14F-4D97-AF65-F5344CB8AC3E}">
        <p14:creationId xmlns:p14="http://schemas.microsoft.com/office/powerpoint/2010/main" val="20402417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480698" y="1152907"/>
            <a:ext cx="9256481" cy="2702088"/>
          </a:xfrm>
        </p:spPr>
        <p:txBody>
          <a:bodyPr>
            <a:normAutofit fontScale="90000"/>
          </a:bodyPr>
          <a:lstStyle/>
          <a:p>
            <a:pPr algn="just"/>
            <a:r>
              <a:rPr lang="en-US" dirty="0" smtClean="0"/>
              <a:t>In order to sell property of the estate, the personal representative must have either </a:t>
            </a:r>
            <a:r>
              <a:rPr lang="en-US" dirty="0"/>
              <a:t>a Power of </a:t>
            </a:r>
            <a:r>
              <a:rPr lang="en-US" dirty="0" smtClean="0"/>
              <a:t>Sale or </a:t>
            </a:r>
            <a:r>
              <a:rPr lang="en-US" dirty="0"/>
              <a:t>an </a:t>
            </a:r>
            <a:r>
              <a:rPr lang="en-US" dirty="0" smtClean="0"/>
              <a:t>Order granting Leave to </a:t>
            </a:r>
            <a:r>
              <a:rPr lang="en-US" dirty="0" smtClean="0"/>
              <a:t>Sell (</a:t>
            </a:r>
            <a:r>
              <a:rPr lang="en-US" dirty="0" smtClean="0"/>
              <a:t>i.e. the power and authority to sell real estate).  A Power of Sale: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38</a:t>
            </a:fld>
            <a:endParaRPr lang="en-US" dirty="0"/>
          </a:p>
        </p:txBody>
      </p:sp>
      <p:sp>
        <p:nvSpPr>
          <p:cNvPr id="7" name="Content Placeholder 6"/>
          <p:cNvSpPr>
            <a:spLocks noGrp="1"/>
          </p:cNvSpPr>
          <p:nvPr>
            <p:ph idx="1"/>
          </p:nvPr>
        </p:nvSpPr>
        <p:spPr>
          <a:xfrm>
            <a:off x="2266993" y="3831244"/>
            <a:ext cx="8977543" cy="3026756"/>
          </a:xfrm>
        </p:spPr>
        <p:txBody>
          <a:bodyPr>
            <a:normAutofit fontScale="92500"/>
          </a:bodyPr>
          <a:lstStyle/>
          <a:p>
            <a:pPr algn="just"/>
            <a:r>
              <a:rPr lang="en-US" sz="3600" dirty="0" smtClean="0">
                <a:solidFill>
                  <a:schemeClr val="tx1"/>
                </a:solidFill>
              </a:rPr>
              <a:t>a. </a:t>
            </a:r>
            <a:r>
              <a:rPr lang="en-US" sz="3600" dirty="0">
                <a:solidFill>
                  <a:schemeClr val="tx1"/>
                </a:solidFill>
              </a:rPr>
              <a:t>Can be granted by probate judge with consent of heirs</a:t>
            </a:r>
          </a:p>
          <a:p>
            <a:pPr marL="0" indent="0" algn="just">
              <a:buNone/>
            </a:pPr>
            <a:endParaRPr lang="en-US" sz="1700" dirty="0">
              <a:solidFill>
                <a:schemeClr val="tx1"/>
              </a:solidFill>
            </a:endParaRPr>
          </a:p>
          <a:p>
            <a:pPr algn="just"/>
            <a:r>
              <a:rPr lang="en-US" sz="3600" dirty="0" smtClean="0">
                <a:solidFill>
                  <a:schemeClr val="tx1"/>
                </a:solidFill>
              </a:rPr>
              <a:t>b. </a:t>
            </a:r>
            <a:r>
              <a:rPr lang="en-US" sz="3600" dirty="0">
                <a:solidFill>
                  <a:schemeClr val="tx1"/>
                </a:solidFill>
              </a:rPr>
              <a:t>If not granted, </a:t>
            </a:r>
            <a:r>
              <a:rPr lang="en-US" sz="3600" dirty="0" smtClean="0">
                <a:solidFill>
                  <a:schemeClr val="tx1"/>
                </a:solidFill>
              </a:rPr>
              <a:t>the personal representative must apply to the Probate Court </a:t>
            </a:r>
            <a:r>
              <a:rPr lang="en-US" sz="3600" dirty="0">
                <a:solidFill>
                  <a:schemeClr val="tx1"/>
                </a:solidFill>
              </a:rPr>
              <a:t>for leave to sell</a:t>
            </a:r>
          </a:p>
          <a:p>
            <a:endParaRPr lang="en-US" sz="3600" dirty="0"/>
          </a:p>
        </p:txBody>
      </p:sp>
    </p:spTree>
    <p:extLst>
      <p:ext uri="{BB962C8B-B14F-4D97-AF65-F5344CB8AC3E}">
        <p14:creationId xmlns:p14="http://schemas.microsoft.com/office/powerpoint/2010/main" val="2922851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5424" y="215153"/>
            <a:ext cx="8915400" cy="6382871"/>
          </a:xfrm>
        </p:spPr>
        <p:txBody>
          <a:bodyPr/>
          <a:lstStyle/>
          <a:p>
            <a:pPr marL="0" indent="0">
              <a:buNone/>
            </a:pPr>
            <a:r>
              <a:rPr lang="en-US" sz="4000" dirty="0" smtClean="0"/>
              <a:t>Grant of Powers</a:t>
            </a:r>
          </a:p>
          <a:p>
            <a:r>
              <a:rPr lang="en-US" sz="2200" dirty="0" smtClean="0"/>
              <a:t>As </a:t>
            </a:r>
            <a:r>
              <a:rPr lang="en-US" sz="2200" dirty="0"/>
              <a:t>part of the petition for letters testamentary or letters of administration or by separate petition, the beneficiaries of a testate estate or the heirs of an intestate estate may, by unanimous consent, authorize but not require the probate court to grant to the personal representative any of the powers contained in Code Section 53-12-261. </a:t>
            </a:r>
            <a:endParaRPr lang="en-US" sz="2200" dirty="0" smtClean="0"/>
          </a:p>
          <a:p>
            <a:r>
              <a:rPr lang="en-US" sz="2200" dirty="0" smtClean="0"/>
              <a:t>With </a:t>
            </a:r>
            <a:r>
              <a:rPr lang="en-US" sz="2200" dirty="0"/>
              <a:t>respect to any beneficiary or heir who is not sui juris, the consent may be given by the guardian. The personal representative of a deceased beneficiary or heir shall be authorized to consent on behalf of that beneficiary or heir. </a:t>
            </a:r>
            <a:endParaRPr lang="en-US" sz="2200" dirty="0" smtClean="0"/>
          </a:p>
          <a:p>
            <a:r>
              <a:rPr lang="en-US" sz="2200" dirty="0" smtClean="0"/>
              <a:t>The </a:t>
            </a:r>
            <a:r>
              <a:rPr lang="en-US" sz="2200" dirty="0"/>
              <a:t>grant of powers shall only be ordered after publication of a citation and without any objection being filed. The citation shall be sufficient if it states generally </a:t>
            </a:r>
            <a:r>
              <a:rPr lang="en-US" sz="2200" dirty="0" smtClean="0"/>
              <a:t>that the </a:t>
            </a:r>
            <a:r>
              <a:rPr lang="en-US" sz="2200" dirty="0"/>
              <a:t>petition requests that powers contained in Code Section 53-12-261 be granted</a:t>
            </a:r>
            <a:r>
              <a:rPr lang="en-US" sz="2200" dirty="0" smtClean="0"/>
              <a:t>.</a:t>
            </a:r>
          </a:p>
          <a:p>
            <a:r>
              <a:rPr lang="en-US" sz="2200" dirty="0" smtClean="0"/>
              <a:t>O.C.G.A. § 53-7-1</a:t>
            </a:r>
            <a:endParaRPr lang="en-US" sz="2200"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39</a:t>
            </a:fld>
            <a:endParaRPr lang="en-US" dirty="0"/>
          </a:p>
        </p:txBody>
      </p:sp>
    </p:spTree>
    <p:extLst>
      <p:ext uri="{BB962C8B-B14F-4D97-AF65-F5344CB8AC3E}">
        <p14:creationId xmlns:p14="http://schemas.microsoft.com/office/powerpoint/2010/main" val="198894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34676" y="1330036"/>
            <a:ext cx="9393179" cy="3606418"/>
          </a:xfrm>
        </p:spPr>
        <p:txBody>
          <a:bodyPr>
            <a:noAutofit/>
          </a:bodyPr>
          <a:lstStyle/>
          <a:p>
            <a:pPr algn="ctr"/>
            <a:r>
              <a:rPr lang="en-US" sz="7200" dirty="0" smtClean="0"/>
              <a:t>What that </a:t>
            </a:r>
            <a:r>
              <a:rPr lang="en-US" sz="7200" dirty="0"/>
              <a:t>really </a:t>
            </a:r>
            <a:r>
              <a:rPr lang="en-US" sz="7200" dirty="0" smtClean="0"/>
              <a:t>means is that </a:t>
            </a:r>
            <a:r>
              <a:rPr lang="en-US" sz="7200" dirty="0"/>
              <a:t>the title is held in an estate because the FORMER </a:t>
            </a:r>
            <a:r>
              <a:rPr lang="en-US" sz="7200" dirty="0" smtClean="0"/>
              <a:t>owner,  </a:t>
            </a:r>
            <a:br>
              <a:rPr lang="en-US" sz="7200" dirty="0" smtClean="0"/>
            </a:br>
            <a:r>
              <a:rPr lang="en-US" sz="7200" dirty="0" smtClean="0"/>
              <a:t/>
            </a:r>
            <a:br>
              <a:rPr lang="en-US" sz="7200" dirty="0" smtClean="0"/>
            </a:b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9445339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40</a:t>
            </a:fld>
            <a:endParaRPr lang="en-US" dirty="0"/>
          </a:p>
        </p:txBody>
      </p:sp>
      <p:sp>
        <p:nvSpPr>
          <p:cNvPr id="7" name="Content Placeholder 6"/>
          <p:cNvSpPr>
            <a:spLocks noGrp="1"/>
          </p:cNvSpPr>
          <p:nvPr>
            <p:ph idx="1"/>
          </p:nvPr>
        </p:nvSpPr>
        <p:spPr>
          <a:xfrm>
            <a:off x="1649506" y="950259"/>
            <a:ext cx="9610165" cy="5701553"/>
          </a:xfrm>
        </p:spPr>
        <p:txBody>
          <a:bodyPr>
            <a:normAutofit/>
          </a:bodyPr>
          <a:lstStyle/>
          <a:p>
            <a:pPr marL="0" indent="0">
              <a:buNone/>
            </a:pPr>
            <a:r>
              <a:rPr lang="en-US" sz="2600" b="1" dirty="0" smtClean="0">
                <a:solidFill>
                  <a:schemeClr val="tx1"/>
                </a:solidFill>
              </a:rPr>
              <a:t>The Power of Sale in O.C.G.A. § 53-12-261:</a:t>
            </a:r>
            <a:endParaRPr lang="en-US" sz="2600" b="1" dirty="0">
              <a:solidFill>
                <a:schemeClr val="tx1"/>
              </a:solidFill>
            </a:endParaRPr>
          </a:p>
          <a:p>
            <a:pPr marL="0" indent="0">
              <a:buNone/>
            </a:pPr>
            <a:endParaRPr lang="en-US" sz="2600" b="1" dirty="0">
              <a:solidFill>
                <a:schemeClr val="tx1"/>
              </a:solidFill>
            </a:endParaRPr>
          </a:p>
          <a:p>
            <a:pPr marL="0" indent="0" algn="just">
              <a:buNone/>
            </a:pPr>
            <a:r>
              <a:rPr lang="en-US" sz="2600" b="1" dirty="0" smtClean="0">
                <a:solidFill>
                  <a:schemeClr val="tx1"/>
                </a:solidFill>
                <a:latin typeface="Times" panose="02020603060405020304" pitchFamily="18" charset="0"/>
              </a:rPr>
              <a:t>(</a:t>
            </a:r>
            <a:r>
              <a:rPr lang="en-US" sz="2600" b="1" dirty="0">
                <a:solidFill>
                  <a:schemeClr val="tx1"/>
                </a:solidFill>
                <a:latin typeface="Times" panose="02020603060405020304" pitchFamily="18" charset="0"/>
              </a:rPr>
              <a:t>1) To sell, exchange, grant options upon, partition, or otherwise dispose of any property or interest therein which the </a:t>
            </a:r>
            <a:r>
              <a:rPr lang="en-US" sz="2600" b="1" dirty="0" smtClean="0">
                <a:solidFill>
                  <a:schemeClr val="tx1"/>
                </a:solidFill>
                <a:latin typeface="Times" panose="02020603060405020304" pitchFamily="18" charset="0"/>
              </a:rPr>
              <a:t>fiduciary may </a:t>
            </a:r>
            <a:r>
              <a:rPr lang="en-US" sz="2600" b="1" dirty="0">
                <a:solidFill>
                  <a:schemeClr val="tx1"/>
                </a:solidFill>
                <a:latin typeface="Times" panose="02020603060405020304" pitchFamily="18" charset="0"/>
              </a:rPr>
              <a:t>hold from time to time, at public or private sale or otherwise, with or without warranties or representations, upon </a:t>
            </a:r>
            <a:r>
              <a:rPr lang="en-US" sz="2600" b="1" dirty="0" smtClean="0">
                <a:solidFill>
                  <a:schemeClr val="tx1"/>
                </a:solidFill>
                <a:latin typeface="Times" panose="02020603060405020304" pitchFamily="18" charset="0"/>
              </a:rPr>
              <a:t>such terms </a:t>
            </a:r>
            <a:r>
              <a:rPr lang="en-US" sz="2600" b="1" dirty="0">
                <a:solidFill>
                  <a:schemeClr val="tx1"/>
                </a:solidFill>
                <a:latin typeface="Times" panose="02020603060405020304" pitchFamily="18" charset="0"/>
              </a:rPr>
              <a:t>and conditions, including credit, and for such consideration as the fiduciary deems advisable and to transfer </a:t>
            </a:r>
            <a:r>
              <a:rPr lang="en-US" sz="2600" b="1" dirty="0" smtClean="0">
                <a:solidFill>
                  <a:schemeClr val="tx1"/>
                </a:solidFill>
                <a:latin typeface="Times" panose="02020603060405020304" pitchFamily="18" charset="0"/>
              </a:rPr>
              <a:t>and convey the </a:t>
            </a:r>
            <a:r>
              <a:rPr lang="en-US" sz="2600" b="1" dirty="0">
                <a:solidFill>
                  <a:schemeClr val="tx1"/>
                </a:solidFill>
                <a:latin typeface="Times" panose="02020603060405020304" pitchFamily="18" charset="0"/>
              </a:rPr>
              <a:t>property or interest therein which is at the disposal of the fiduciary, in fee simple absolute or otherwise, free of all trust</a:t>
            </a:r>
            <a:r>
              <a:rPr lang="en-US" sz="2600" b="1" dirty="0" smtClean="0">
                <a:solidFill>
                  <a:schemeClr val="tx1"/>
                </a:solidFill>
                <a:latin typeface="Times" panose="02020603060405020304" pitchFamily="18" charset="0"/>
              </a:rPr>
              <a:t>. The </a:t>
            </a:r>
            <a:r>
              <a:rPr lang="en-US" sz="2600" b="1" dirty="0">
                <a:solidFill>
                  <a:schemeClr val="tx1"/>
                </a:solidFill>
                <a:latin typeface="Times" panose="02020603060405020304" pitchFamily="18" charset="0"/>
              </a:rPr>
              <a:t>party dealing with the fiduciary shall not be under a duty to follow the proceeds or other consideration received</a:t>
            </a:r>
            <a:r>
              <a:rPr lang="en-US" sz="2600" b="1" dirty="0" smtClean="0">
                <a:solidFill>
                  <a:schemeClr val="tx1"/>
                </a:solidFill>
                <a:latin typeface="Times" panose="02020603060405020304" pitchFamily="18" charset="0"/>
              </a:rPr>
              <a:t>;  </a:t>
            </a:r>
          </a:p>
        </p:txBody>
      </p:sp>
    </p:spTree>
    <p:extLst>
      <p:ext uri="{BB962C8B-B14F-4D97-AF65-F5344CB8AC3E}">
        <p14:creationId xmlns:p14="http://schemas.microsoft.com/office/powerpoint/2010/main" val="6340446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8736" y="322383"/>
            <a:ext cx="9819608" cy="6248538"/>
          </a:xfrm>
        </p:spPr>
        <p:txBody>
          <a:bodyPr>
            <a:normAutofit/>
          </a:bodyPr>
          <a:lstStyle/>
          <a:p>
            <a:pPr marL="0" indent="0">
              <a:buNone/>
            </a:pPr>
            <a:r>
              <a:rPr lang="en-US" sz="4000" dirty="0" smtClean="0"/>
              <a:t>Leave to Sell</a:t>
            </a:r>
          </a:p>
          <a:p>
            <a:endParaRPr lang="en-US" dirty="0"/>
          </a:p>
          <a:p>
            <a:r>
              <a:rPr lang="en-US" sz="2400" dirty="0" smtClean="0"/>
              <a:t>If the personal representative does not have a grant of powers from the probate court, then in order to sell property of the estate he must petition the probate court for leave to sell the property</a:t>
            </a:r>
          </a:p>
          <a:p>
            <a:r>
              <a:rPr lang="en-US" sz="2400" dirty="0" smtClean="0"/>
              <a:t>Notice must be given to the heirs </a:t>
            </a:r>
          </a:p>
          <a:p>
            <a:r>
              <a:rPr lang="en-US" sz="2400" dirty="0" smtClean="0"/>
              <a:t>If no written objections are filed, the judge shall order the sale.</a:t>
            </a:r>
          </a:p>
          <a:p>
            <a:r>
              <a:rPr lang="en-US" sz="2400" dirty="0" smtClean="0"/>
              <a:t>If timely written objection is filed, the judge holds a hearing and make a ruling</a:t>
            </a:r>
          </a:p>
          <a:p>
            <a:r>
              <a:rPr lang="en-US" sz="2400" dirty="0" smtClean="0"/>
              <a:t>If an objecting party appeals, the appeal is to the Superior Court.</a:t>
            </a:r>
          </a:p>
          <a:p>
            <a:r>
              <a:rPr lang="en-US" sz="2400" dirty="0" smtClean="0"/>
              <a:t>Recital in the deed of compliance with legal provisions shall be prima-facie evidence of the facts recited.</a:t>
            </a:r>
          </a:p>
          <a:p>
            <a:r>
              <a:rPr lang="en-US" sz="2400" dirty="0" smtClean="0"/>
              <a:t>O.C.G.A. § 53-8-13</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41</a:t>
            </a:fld>
            <a:endParaRPr lang="en-US" dirty="0"/>
          </a:p>
        </p:txBody>
      </p:sp>
    </p:spTree>
    <p:extLst>
      <p:ext uri="{BB962C8B-B14F-4D97-AF65-F5344CB8AC3E}">
        <p14:creationId xmlns:p14="http://schemas.microsoft.com/office/powerpoint/2010/main" val="250986161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42</a:t>
            </a:fld>
            <a:endParaRPr lang="en-US" dirty="0"/>
          </a:p>
        </p:txBody>
      </p:sp>
      <p:sp>
        <p:nvSpPr>
          <p:cNvPr id="7" name="Content Placeholder 6"/>
          <p:cNvSpPr>
            <a:spLocks noGrp="1"/>
          </p:cNvSpPr>
          <p:nvPr>
            <p:ph idx="1"/>
          </p:nvPr>
        </p:nvSpPr>
        <p:spPr>
          <a:xfrm>
            <a:off x="2080485" y="632481"/>
            <a:ext cx="9594064" cy="5917175"/>
          </a:xfrm>
        </p:spPr>
        <p:txBody>
          <a:bodyPr>
            <a:normAutofit lnSpcReduction="10000"/>
          </a:bodyPr>
          <a:lstStyle/>
          <a:p>
            <a:pPr marL="0" indent="0">
              <a:buNone/>
            </a:pPr>
            <a:r>
              <a:rPr lang="en-US" sz="4300" dirty="0" smtClean="0">
                <a:solidFill>
                  <a:schemeClr val="tx1"/>
                </a:solidFill>
              </a:rPr>
              <a:t>Administrator’s Deed:</a:t>
            </a:r>
          </a:p>
          <a:p>
            <a:pPr marL="0" indent="0">
              <a:buNone/>
            </a:pPr>
            <a:endParaRPr lang="en-US" sz="3600" dirty="0">
              <a:solidFill>
                <a:schemeClr val="tx1"/>
              </a:solidFill>
            </a:endParaRPr>
          </a:p>
          <a:p>
            <a:pPr marL="0" indent="0">
              <a:buNone/>
            </a:pPr>
            <a:r>
              <a:rPr lang="en-US" sz="3900" dirty="0" smtClean="0">
                <a:solidFill>
                  <a:schemeClr val="tx1"/>
                </a:solidFill>
              </a:rPr>
              <a:t>The personal representative executes a deed that:</a:t>
            </a:r>
          </a:p>
          <a:p>
            <a:r>
              <a:rPr lang="en-US" sz="3900" dirty="0" smtClean="0">
                <a:solidFill>
                  <a:schemeClr val="tx1"/>
                </a:solidFill>
              </a:rPr>
              <a:t>describes the court order that permits the Administrator to sell</a:t>
            </a:r>
            <a:r>
              <a:rPr lang="en-US" sz="3900" dirty="0" smtClean="0">
                <a:solidFill>
                  <a:schemeClr val="tx1"/>
                </a:solidFill>
              </a:rPr>
              <a:t>;</a:t>
            </a:r>
          </a:p>
          <a:p>
            <a:r>
              <a:rPr lang="en-US" sz="3900" dirty="0" smtClean="0">
                <a:solidFill>
                  <a:schemeClr val="tx1"/>
                </a:solidFill>
              </a:rPr>
              <a:t>Recites compliance with the requirements of law</a:t>
            </a:r>
            <a:endParaRPr lang="en-US" sz="3900" dirty="0" smtClean="0">
              <a:solidFill>
                <a:schemeClr val="tx1"/>
              </a:solidFill>
            </a:endParaRPr>
          </a:p>
          <a:p>
            <a:r>
              <a:rPr lang="en-US" sz="3900" dirty="0" smtClean="0">
                <a:solidFill>
                  <a:schemeClr val="tx1"/>
                </a:solidFill>
              </a:rPr>
              <a:t>contains no warranties.</a:t>
            </a:r>
            <a:endParaRPr lang="en-US" sz="3900" dirty="0">
              <a:solidFill>
                <a:schemeClr val="tx1"/>
              </a:solidFill>
            </a:endParaRPr>
          </a:p>
        </p:txBody>
      </p:sp>
    </p:spTree>
    <p:extLst>
      <p:ext uri="{BB962C8B-B14F-4D97-AF65-F5344CB8AC3E}">
        <p14:creationId xmlns:p14="http://schemas.microsoft.com/office/powerpoint/2010/main" val="27946111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20166" y="463866"/>
            <a:ext cx="9393179" cy="2667730"/>
          </a:xfrm>
        </p:spPr>
        <p:txBody>
          <a:bodyPr>
            <a:normAutofit/>
          </a:bodyPr>
          <a:lstStyle/>
          <a:p>
            <a:r>
              <a:rPr lang="en-US" sz="4800" dirty="0" smtClean="0"/>
              <a:t>Assent </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43</a:t>
            </a:fld>
            <a:endParaRPr lang="en-US" dirty="0"/>
          </a:p>
        </p:txBody>
      </p:sp>
      <p:sp>
        <p:nvSpPr>
          <p:cNvPr id="7" name="Content Placeholder 6"/>
          <p:cNvSpPr>
            <a:spLocks noGrp="1"/>
          </p:cNvSpPr>
          <p:nvPr>
            <p:ph idx="1"/>
          </p:nvPr>
        </p:nvSpPr>
        <p:spPr>
          <a:xfrm>
            <a:off x="1620166" y="1518054"/>
            <a:ext cx="8977543" cy="5088808"/>
          </a:xfrm>
        </p:spPr>
        <p:txBody>
          <a:bodyPr>
            <a:noAutofit/>
          </a:bodyPr>
          <a:lstStyle/>
          <a:p>
            <a:pPr marL="0" indent="0" algn="just">
              <a:buNone/>
            </a:pPr>
            <a:r>
              <a:rPr lang="en-US" dirty="0">
                <a:solidFill>
                  <a:schemeClr val="tx1"/>
                </a:solidFill>
              </a:rPr>
              <a:t>§ 53-8-15. When title to property in estate passes to heirs</a:t>
            </a:r>
          </a:p>
          <a:p>
            <a:pPr marL="0" indent="0" algn="just">
              <a:buNone/>
            </a:pPr>
            <a:r>
              <a:rPr lang="en-US" dirty="0" smtClean="0">
                <a:solidFill>
                  <a:schemeClr val="tx1"/>
                </a:solidFill>
              </a:rPr>
              <a:t>(</a:t>
            </a:r>
            <a:r>
              <a:rPr lang="en-US" dirty="0">
                <a:solidFill>
                  <a:schemeClr val="tx1"/>
                </a:solidFill>
              </a:rPr>
              <a:t>a) The title to all property of an estate being in the personal representative for the payment of debts and other </a:t>
            </a:r>
            <a:r>
              <a:rPr lang="en-US" dirty="0" smtClean="0">
                <a:solidFill>
                  <a:schemeClr val="tx1"/>
                </a:solidFill>
              </a:rPr>
              <a:t>purposes of </a:t>
            </a:r>
            <a:r>
              <a:rPr lang="en-US" dirty="0">
                <a:solidFill>
                  <a:schemeClr val="tx1"/>
                </a:solidFill>
              </a:rPr>
              <a:t>administration, title to property in the estate does not pass to the heirs or beneficiaries until the personal </a:t>
            </a:r>
            <a:r>
              <a:rPr lang="en-US" dirty="0" smtClean="0">
                <a:solidFill>
                  <a:schemeClr val="tx1"/>
                </a:solidFill>
              </a:rPr>
              <a:t>representative assents </a:t>
            </a:r>
            <a:r>
              <a:rPr lang="en-US" dirty="0">
                <a:solidFill>
                  <a:schemeClr val="tx1"/>
                </a:solidFill>
              </a:rPr>
              <a:t>thereto in evidence of the distribution of the property to them, except as otherwise provided in Code </a:t>
            </a:r>
            <a:r>
              <a:rPr lang="en-US" dirty="0" smtClean="0">
                <a:solidFill>
                  <a:schemeClr val="tx1"/>
                </a:solidFill>
              </a:rPr>
              <a:t>Section 53-2-7</a:t>
            </a:r>
            <a:r>
              <a:rPr lang="en-US" dirty="0">
                <a:solidFill>
                  <a:schemeClr val="tx1"/>
                </a:solidFill>
              </a:rPr>
              <a:t>.</a:t>
            </a:r>
          </a:p>
          <a:p>
            <a:pPr marL="0" indent="0" algn="just">
              <a:buNone/>
            </a:pPr>
            <a:r>
              <a:rPr lang="en-US" dirty="0">
                <a:solidFill>
                  <a:schemeClr val="tx1"/>
                </a:solidFill>
              </a:rPr>
              <a:t>(b) Such assent may be express or may be presumed from the conduct of the personal representative. Assent should </a:t>
            </a:r>
            <a:r>
              <a:rPr lang="en-US" dirty="0" smtClean="0">
                <a:solidFill>
                  <a:schemeClr val="tx1"/>
                </a:solidFill>
              </a:rPr>
              <a:t>be evidenced </a:t>
            </a:r>
            <a:r>
              <a:rPr lang="en-US" dirty="0">
                <a:solidFill>
                  <a:schemeClr val="tx1"/>
                </a:solidFill>
              </a:rPr>
              <a:t>in writing as a deed of conveyance to real property, bill of sale conveying tangible personal property, or </a:t>
            </a:r>
            <a:r>
              <a:rPr lang="en-US" dirty="0" smtClean="0">
                <a:solidFill>
                  <a:schemeClr val="tx1"/>
                </a:solidFill>
              </a:rPr>
              <a:t>an assignment </a:t>
            </a:r>
            <a:r>
              <a:rPr lang="en-US" dirty="0">
                <a:solidFill>
                  <a:schemeClr val="tx1"/>
                </a:solidFill>
              </a:rPr>
              <a:t>or transfer of interests in intangible personal property.</a:t>
            </a:r>
          </a:p>
          <a:p>
            <a:pPr marL="0" indent="0" algn="just">
              <a:buNone/>
            </a:pPr>
            <a:r>
              <a:rPr lang="en-US" dirty="0">
                <a:solidFill>
                  <a:schemeClr val="tx1"/>
                </a:solidFill>
              </a:rPr>
              <a:t>(c) In the absence of prior assent, the discharge of a personal representative shall be conclusive evidence of the </a:t>
            </a:r>
            <a:r>
              <a:rPr lang="en-US" dirty="0" smtClean="0">
                <a:solidFill>
                  <a:schemeClr val="tx1"/>
                </a:solidFill>
              </a:rPr>
              <a:t>personal representative's </a:t>
            </a:r>
            <a:r>
              <a:rPr lang="en-US" dirty="0">
                <a:solidFill>
                  <a:schemeClr val="tx1"/>
                </a:solidFill>
              </a:rPr>
              <a:t>assent.</a:t>
            </a:r>
          </a:p>
          <a:p>
            <a:pPr marL="0" indent="0" algn="just">
              <a:buNone/>
            </a:pPr>
            <a:r>
              <a:rPr lang="en-US" dirty="0">
                <a:solidFill>
                  <a:schemeClr val="tx1"/>
                </a:solidFill>
              </a:rPr>
              <a:t>(d) At </a:t>
            </a:r>
            <a:r>
              <a:rPr lang="en-US" dirty="0" smtClean="0">
                <a:solidFill>
                  <a:schemeClr val="tx1"/>
                </a:solidFill>
              </a:rPr>
              <a:t>any </a:t>
            </a:r>
            <a:r>
              <a:rPr lang="en-US" dirty="0">
                <a:solidFill>
                  <a:schemeClr val="tx1"/>
                </a:solidFill>
              </a:rPr>
              <a:t>time after the lapse of one year from the date of qualification of the personal representative, an heir </a:t>
            </a:r>
            <a:r>
              <a:rPr lang="en-US" dirty="0" smtClean="0">
                <a:solidFill>
                  <a:schemeClr val="tx1"/>
                </a:solidFill>
              </a:rPr>
              <a:t>or beneficiary </a:t>
            </a:r>
            <a:r>
              <a:rPr lang="en-US" dirty="0">
                <a:solidFill>
                  <a:schemeClr val="tx1"/>
                </a:solidFill>
              </a:rPr>
              <a:t>who is entitled to the distribution of property from an estate may, personally or by guardian, cite the </a:t>
            </a:r>
            <a:r>
              <a:rPr lang="en-US" dirty="0" smtClean="0">
                <a:solidFill>
                  <a:schemeClr val="tx1"/>
                </a:solidFill>
              </a:rPr>
              <a:t>personal representative </a:t>
            </a:r>
            <a:r>
              <a:rPr lang="en-US" dirty="0">
                <a:solidFill>
                  <a:schemeClr val="tx1"/>
                </a:solidFill>
              </a:rPr>
              <a:t>in the probate court to show cause why assent should not be given and may compel such assent by </a:t>
            </a:r>
            <a:r>
              <a:rPr lang="en-US" dirty="0" smtClean="0">
                <a:solidFill>
                  <a:schemeClr val="tx1"/>
                </a:solidFill>
              </a:rPr>
              <a:t>an equitable </a:t>
            </a:r>
            <a:r>
              <a:rPr lang="en-US" dirty="0">
                <a:solidFill>
                  <a:schemeClr val="tx1"/>
                </a:solidFill>
              </a:rPr>
              <a:t>proceeding.</a:t>
            </a:r>
          </a:p>
        </p:txBody>
      </p:sp>
    </p:spTree>
    <p:extLst>
      <p:ext uri="{BB962C8B-B14F-4D97-AF65-F5344CB8AC3E}">
        <p14:creationId xmlns:p14="http://schemas.microsoft.com/office/powerpoint/2010/main" val="37769932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41523" y="478230"/>
            <a:ext cx="9393179" cy="2667730"/>
          </a:xfrm>
        </p:spPr>
        <p:txBody>
          <a:bodyPr>
            <a:normAutofit/>
          </a:bodyPr>
          <a:lstStyle/>
          <a:p>
            <a:r>
              <a:rPr lang="en-US" sz="4800" dirty="0" smtClean="0"/>
              <a:t>Foreign Personal Representatives</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44</a:t>
            </a:fld>
            <a:endParaRPr lang="en-US" dirty="0"/>
          </a:p>
        </p:txBody>
      </p:sp>
      <p:sp>
        <p:nvSpPr>
          <p:cNvPr id="7" name="Content Placeholder 6"/>
          <p:cNvSpPr>
            <a:spLocks noGrp="1"/>
          </p:cNvSpPr>
          <p:nvPr>
            <p:ph idx="1"/>
          </p:nvPr>
        </p:nvSpPr>
        <p:spPr>
          <a:xfrm>
            <a:off x="2157159" y="1812095"/>
            <a:ext cx="8977543" cy="4338749"/>
          </a:xfrm>
        </p:spPr>
        <p:txBody>
          <a:bodyPr>
            <a:normAutofit fontScale="92500" lnSpcReduction="10000"/>
          </a:bodyPr>
          <a:lstStyle/>
          <a:p>
            <a:pPr marL="0" indent="0">
              <a:buNone/>
            </a:pPr>
            <a:r>
              <a:rPr lang="en-US" sz="3600" dirty="0" smtClean="0">
                <a:solidFill>
                  <a:schemeClr val="tx1"/>
                </a:solidFill>
              </a:rPr>
              <a:t>When a domiciliary of another state dies </a:t>
            </a:r>
            <a:r>
              <a:rPr lang="en-US" sz="3600" dirty="0" smtClean="0">
                <a:solidFill>
                  <a:schemeClr val="tx1"/>
                </a:solidFill>
              </a:rPr>
              <a:t>intestate </a:t>
            </a:r>
            <a:r>
              <a:rPr lang="en-US" sz="3600" dirty="0" smtClean="0">
                <a:solidFill>
                  <a:schemeClr val="tx1"/>
                </a:solidFill>
              </a:rPr>
              <a:t>owning property in Georgia</a:t>
            </a:r>
          </a:p>
          <a:p>
            <a:r>
              <a:rPr lang="en-US" sz="3600" dirty="0" smtClean="0">
                <a:solidFill>
                  <a:schemeClr val="tx1"/>
                </a:solidFill>
              </a:rPr>
              <a:t>A personal representative appointed </a:t>
            </a:r>
            <a:r>
              <a:rPr lang="en-US" sz="3600" dirty="0" smtClean="0">
                <a:solidFill>
                  <a:schemeClr val="tx1"/>
                </a:solidFill>
              </a:rPr>
              <a:t>in </a:t>
            </a:r>
            <a:r>
              <a:rPr lang="en-US" sz="3600" dirty="0" smtClean="0">
                <a:solidFill>
                  <a:schemeClr val="tx1"/>
                </a:solidFill>
              </a:rPr>
              <a:t>the other state can act in Georgia </a:t>
            </a:r>
            <a:endParaRPr lang="en-US" sz="3600" dirty="0" smtClean="0">
              <a:solidFill>
                <a:schemeClr val="tx1"/>
              </a:solidFill>
            </a:endParaRPr>
          </a:p>
          <a:p>
            <a:r>
              <a:rPr lang="en-US" sz="3600" dirty="0" smtClean="0">
                <a:solidFill>
                  <a:schemeClr val="tx1"/>
                </a:solidFill>
              </a:rPr>
              <a:t>He may petition the probate court for leave to sell just as a Georgia personal representative may do</a:t>
            </a:r>
            <a:endParaRPr lang="en-US" sz="3600" dirty="0" smtClean="0">
              <a:solidFill>
                <a:schemeClr val="tx1"/>
              </a:solidFill>
            </a:endParaRPr>
          </a:p>
          <a:p>
            <a:r>
              <a:rPr lang="en-US" sz="3600" dirty="0" smtClean="0">
                <a:solidFill>
                  <a:schemeClr val="tx1"/>
                </a:solidFill>
              </a:rPr>
              <a:t>O.C.G.A. § 53-5-42</a:t>
            </a:r>
          </a:p>
          <a:p>
            <a:endParaRPr lang="en-US" sz="3600" dirty="0" smtClean="0">
              <a:solidFill>
                <a:schemeClr val="tx1"/>
              </a:solidFill>
            </a:endParaRPr>
          </a:p>
          <a:p>
            <a:endParaRPr lang="en-US" sz="3600" dirty="0" smtClean="0">
              <a:solidFill>
                <a:schemeClr val="tx1"/>
              </a:solidFill>
            </a:endParaRPr>
          </a:p>
        </p:txBody>
      </p:sp>
    </p:spTree>
    <p:extLst>
      <p:ext uri="{BB962C8B-B14F-4D97-AF65-F5344CB8AC3E}">
        <p14:creationId xmlns:p14="http://schemas.microsoft.com/office/powerpoint/2010/main" val="37763866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41523" y="478230"/>
            <a:ext cx="9393179" cy="2667730"/>
          </a:xfrm>
        </p:spPr>
        <p:txBody>
          <a:bodyPr>
            <a:normAutofit/>
          </a:bodyPr>
          <a:lstStyle/>
          <a:p>
            <a:r>
              <a:rPr lang="en-US" sz="4800" dirty="0" smtClean="0"/>
              <a:t>Title Standards</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45</a:t>
            </a:fld>
            <a:endParaRPr lang="en-US" dirty="0"/>
          </a:p>
        </p:txBody>
      </p:sp>
      <p:sp>
        <p:nvSpPr>
          <p:cNvPr id="7" name="Content Placeholder 6"/>
          <p:cNvSpPr>
            <a:spLocks noGrp="1"/>
          </p:cNvSpPr>
          <p:nvPr>
            <p:ph idx="1"/>
          </p:nvPr>
        </p:nvSpPr>
        <p:spPr>
          <a:xfrm>
            <a:off x="1949340" y="1641356"/>
            <a:ext cx="9831534" cy="4338749"/>
          </a:xfrm>
        </p:spPr>
        <p:txBody>
          <a:bodyPr>
            <a:normAutofit/>
          </a:bodyPr>
          <a:lstStyle/>
          <a:p>
            <a:endParaRPr lang="en-US" sz="3600" dirty="0" smtClean="0">
              <a:solidFill>
                <a:schemeClr val="tx1"/>
              </a:solidFill>
            </a:endParaRPr>
          </a:p>
          <a:p>
            <a:endParaRPr lang="en-US" sz="3600" dirty="0" smtClean="0">
              <a:solidFill>
                <a:schemeClr val="tx1"/>
              </a:solidFill>
            </a:endParaRPr>
          </a:p>
        </p:txBody>
      </p:sp>
      <p:sp>
        <p:nvSpPr>
          <p:cNvPr id="3" name="Rectangle 2"/>
          <p:cNvSpPr/>
          <p:nvPr/>
        </p:nvSpPr>
        <p:spPr>
          <a:xfrm>
            <a:off x="1949340" y="1985479"/>
            <a:ext cx="9831534" cy="4006225"/>
          </a:xfrm>
          <a:prstGeom prst="rect">
            <a:avLst/>
          </a:prstGeom>
        </p:spPr>
        <p:txBody>
          <a:bodyPr wrap="square">
            <a:spAutoFit/>
          </a:bodyPr>
          <a:lstStyle/>
          <a:p>
            <a:r>
              <a:rPr lang="en-US" sz="2000" b="1"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13.3 No Will, No Administration, Death Within Twelve </a:t>
            </a:r>
            <a:r>
              <a:rPr lang="en-US" sz="2000" b="1" dirty="0" smtClean="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Months</a:t>
            </a:r>
          </a:p>
          <a:p>
            <a:endParaRPr lang="en-US" sz="2000"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endParaRPr>
          </a:p>
          <a:p>
            <a:r>
              <a:rPr lang="en-US" sz="2000" b="1"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13.4 No Will, No Administration, Death From One to Three Years </a:t>
            </a:r>
            <a:r>
              <a:rPr lang="en-US" sz="2000" b="1" dirty="0" smtClean="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Past</a:t>
            </a:r>
          </a:p>
          <a:p>
            <a:r>
              <a:rPr lang="en-US" sz="2000" b="1" dirty="0" smtClean="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 </a:t>
            </a:r>
            <a:endParaRPr lang="en-US" sz="2000"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endParaRPr>
          </a:p>
          <a:p>
            <a:r>
              <a:rPr lang="en-US" sz="2000" b="1"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13.5 No Will, No Administration, Death More Than Three Years Past </a:t>
            </a:r>
            <a:endParaRPr lang="en-US" sz="2000"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endParaRPr>
          </a:p>
          <a:p>
            <a:endParaRPr lang="en-US" sz="2000" b="1" dirty="0" smtClean="0">
              <a:solidFill>
                <a:srgbClr val="000000"/>
              </a:solidFill>
              <a:latin typeface="Century Schoolbook" panose="02040604050505020304" pitchFamily="18" charset="0"/>
              <a:ea typeface="Calibri" panose="020F0502020204030204" pitchFamily="34" charset="0"/>
              <a:cs typeface="Century Schoolbook" panose="02040604050505020304" pitchFamily="18" charset="0"/>
            </a:endParaRPr>
          </a:p>
          <a:p>
            <a:r>
              <a:rPr lang="en-US" sz="2000" b="1" dirty="0" smtClean="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13.6 </a:t>
            </a:r>
            <a:r>
              <a:rPr lang="en-US" sz="2000" b="1"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No Will, Administration Pending on Estate — Sale by Administrator</a:t>
            </a:r>
            <a:endParaRPr lang="en-US" sz="2000"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endParaRPr>
          </a:p>
          <a:p>
            <a:endParaRPr lang="en-US" sz="2000" b="1" dirty="0" smtClean="0">
              <a:solidFill>
                <a:srgbClr val="000000"/>
              </a:solidFill>
              <a:latin typeface="Century Schoolbook" panose="02040604050505020304" pitchFamily="18" charset="0"/>
              <a:ea typeface="Calibri" panose="020F0502020204030204" pitchFamily="34" charset="0"/>
              <a:cs typeface="Century Schoolbook" panose="02040604050505020304" pitchFamily="18" charset="0"/>
            </a:endParaRPr>
          </a:p>
          <a:p>
            <a:r>
              <a:rPr lang="en-US" sz="2000" b="1" dirty="0" smtClean="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13.7 </a:t>
            </a:r>
            <a:r>
              <a:rPr lang="en-US" sz="2000" b="1"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rPr>
              <a:t>No Will, Administration Pending on Estate-Sale by Heirs at Law with Disclaimer by Administrator </a:t>
            </a:r>
            <a:endParaRPr lang="en-US" sz="2000" dirty="0">
              <a:solidFill>
                <a:srgbClr val="000000"/>
              </a:solidFill>
              <a:latin typeface="Century Schoolbook" panose="02040604050505020304" pitchFamily="18" charset="0"/>
              <a:ea typeface="Calibri" panose="020F0502020204030204" pitchFamily="34" charset="0"/>
              <a:cs typeface="Century Schoolbook" panose="02040604050505020304" pitchFamily="18" charset="0"/>
            </a:endParaRPr>
          </a:p>
          <a:p>
            <a:pPr>
              <a:lnSpc>
                <a:spcPct val="115000"/>
              </a:lnSpc>
              <a:spcAft>
                <a:spcPts val="1000"/>
              </a:spcAft>
            </a:pPr>
            <a:endParaRPr lang="en-US" sz="2000" b="1" dirty="0" smtClean="0">
              <a:latin typeface="Century Schoolbook" panose="020406040505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2000" b="1" dirty="0" smtClean="0">
                <a:latin typeface="Century Schoolbook" panose="02040604050505020304" pitchFamily="18" charset="0"/>
                <a:ea typeface="Calibri" panose="020F0502020204030204" pitchFamily="34" charset="0"/>
                <a:cs typeface="Times New Roman" panose="02020603050405020304" pitchFamily="18" charset="0"/>
              </a:rPr>
              <a:t>13.8 </a:t>
            </a:r>
            <a:r>
              <a:rPr lang="en-US" sz="2000" b="1" dirty="0">
                <a:latin typeface="Century Schoolbook" panose="02040604050505020304" pitchFamily="18" charset="0"/>
                <a:ea typeface="Calibri" panose="020F0502020204030204" pitchFamily="34" charset="0"/>
                <a:cs typeface="Times New Roman" panose="02020603050405020304" pitchFamily="18" charset="0"/>
              </a:rPr>
              <a:t>No Will, But Administrator Discharged Prior to Sale</a:t>
            </a:r>
            <a:endParaRPr lang="en-US" sz="2000" dirty="0">
              <a:effectLst/>
              <a:latin typeface="Century Schoolbook" panose="020406040505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0331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69927" y="229408"/>
            <a:ext cx="9393179" cy="638963"/>
          </a:xfrm>
        </p:spPr>
        <p:txBody>
          <a:bodyPr>
            <a:normAutofit fontScale="90000"/>
          </a:bodyPr>
          <a:lstStyle/>
          <a:p>
            <a:r>
              <a:rPr lang="en-US" dirty="0" smtClean="0"/>
              <a:t>Title Standards</a:t>
            </a:r>
            <a:r>
              <a:rPr lang="en-US" sz="4800" dirty="0" smtClean="0"/>
              <a:t>		</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46</a:t>
            </a:fld>
            <a:endParaRPr lang="en-US" dirty="0"/>
          </a:p>
        </p:txBody>
      </p:sp>
      <p:sp>
        <p:nvSpPr>
          <p:cNvPr id="7" name="Content Placeholder 6"/>
          <p:cNvSpPr>
            <a:spLocks noGrp="1"/>
          </p:cNvSpPr>
          <p:nvPr>
            <p:ph idx="1"/>
          </p:nvPr>
        </p:nvSpPr>
        <p:spPr>
          <a:xfrm>
            <a:off x="1693769" y="939413"/>
            <a:ext cx="9840274" cy="5470749"/>
          </a:xfrm>
        </p:spPr>
        <p:txBody>
          <a:bodyPr>
            <a:normAutofit fontScale="40000" lnSpcReduction="20000"/>
          </a:bodyPr>
          <a:lstStyle/>
          <a:p>
            <a:pPr marL="0" indent="0" algn="ctr">
              <a:buNone/>
            </a:pPr>
            <a:r>
              <a:rPr lang="en-US" sz="4300" b="1" u="sng" dirty="0" smtClean="0"/>
              <a:t>13.3 </a:t>
            </a:r>
            <a:r>
              <a:rPr lang="en-US" sz="4300" b="1" u="sng" dirty="0"/>
              <a:t>No Will, No Administration, Death Within Twelve Months </a:t>
            </a:r>
            <a:endParaRPr lang="en-US" sz="4300" b="1" u="sng" dirty="0" smtClean="0"/>
          </a:p>
          <a:p>
            <a:pPr marL="0" indent="0">
              <a:buNone/>
            </a:pPr>
            <a:r>
              <a:rPr lang="en-US" sz="4300" b="1" dirty="0" smtClean="0"/>
              <a:t>Where </a:t>
            </a:r>
            <a:r>
              <a:rPr lang="en-US" sz="4300" b="1" dirty="0"/>
              <a:t>a decedent leaves no will and there has been no administration on his estate and death has occurred within twelve months, a marketable title may be conveyed by : (1) proof showing the death intestate, identifying the decedent‘s heirs at law and showing them to be of age and of sound mind (such proof should be in the form of affidavits recordable under O.C.G.A. Section 44-2-20), (2) a conveyance from the above heirs at law as identified by the proof, provided that they are of age and of sound mind, (3) the entry of an order from the Probate Court dispensing with the administration upon the estate of the decedent, and (4) proof that federal estate taxes cannot result in a lien against the property. </a:t>
            </a:r>
            <a:endParaRPr lang="en-US" sz="4300" dirty="0"/>
          </a:p>
          <a:p>
            <a:pPr marL="0" indent="0">
              <a:buNone/>
            </a:pPr>
            <a:r>
              <a:rPr lang="en-US" sz="4300" b="1" i="1" dirty="0"/>
              <a:t>Comment: Prior to 1998, title to real property in an intestate estate vested in the heirs immediately upon the </a:t>
            </a:r>
            <a:r>
              <a:rPr lang="en-US" sz="4300" b="1" i="1" dirty="0" smtClean="0"/>
              <a:t>decedent's </a:t>
            </a:r>
            <a:r>
              <a:rPr lang="en-US" sz="4300" b="1" i="1" dirty="0"/>
              <a:t>death “subject to be administered by the legal representative, if any....” Former O.C.G.A. Section 53-4-8. The Revised Probate Code of 1998 caused title to the real property of an intestate decedent to be treated the same as a decedent who died with a will and to vest in the administrator, who would then assent to the transfer to the heirs. O.C.G.A. Section 53-2-7 (effective January 1, 1998). In 2000, this section was again amended in an effort to reinstate the prior law but added some confusion by providing that title to the intestate </a:t>
            </a:r>
            <a:r>
              <a:rPr lang="en-US" sz="4300" b="1" i="1" dirty="0" smtClean="0"/>
              <a:t>decedent's </a:t>
            </a:r>
            <a:r>
              <a:rPr lang="en-US" sz="4300" b="1" i="1" dirty="0"/>
              <a:t>real property vests immediately in the heirs of the decedent, “subject to divestment by the appointment of an administrator of the estate.” There is </a:t>
            </a:r>
            <a:r>
              <a:rPr lang="en-US" sz="4300" dirty="0"/>
              <a:t>36 </a:t>
            </a:r>
          </a:p>
          <a:p>
            <a:pPr marL="0" indent="0">
              <a:buNone/>
            </a:pPr>
            <a:r>
              <a:rPr lang="en-US" sz="4300" b="1" i="1" dirty="0"/>
              <a:t>no time limitation in which an administrator must be appointed under this statute. Comment: Issues may arise when it is assumed that the decedent died intestate but a will is later offered for probate. O.C.G.A. Section 53-5-3 provides a five year period beyond which a will may not be probated. However, the five year period does not begin to run until the filing of a petition for one of the following: 1) the appointment of a personal representative (administrator) for the estate; or 2) an order for </a:t>
            </a:r>
            <a:r>
              <a:rPr lang="en-US" sz="4300" b="1" i="1" dirty="0" smtClean="0"/>
              <a:t>year's </a:t>
            </a:r>
            <a:r>
              <a:rPr lang="en-US" sz="4300" b="1" i="1" dirty="0"/>
              <a:t>support; or 3) an order that no administration is necessary. For decedents who died prior to January 1, 1998, a will can be offered for probate until the later of such five year period or December 31, 2002. </a:t>
            </a:r>
            <a:endParaRPr lang="en-US" sz="4300" b="1" dirty="0" smtClean="0"/>
          </a:p>
          <a:p>
            <a:endParaRPr lang="en-US" sz="3600" b="1" dirty="0"/>
          </a:p>
        </p:txBody>
      </p:sp>
      <p:sp>
        <p:nvSpPr>
          <p:cNvPr id="6" name="Rectangle 5"/>
          <p:cNvSpPr/>
          <p:nvPr/>
        </p:nvSpPr>
        <p:spPr>
          <a:xfrm>
            <a:off x="2052117" y="1156419"/>
            <a:ext cx="9873720" cy="461665"/>
          </a:xfrm>
          <a:prstGeom prst="rect">
            <a:avLst/>
          </a:prstGeom>
        </p:spPr>
        <p:txBody>
          <a:bodyPr wrap="square">
            <a:spAutoFit/>
          </a:bodyPr>
          <a:lstStyle/>
          <a:p>
            <a:endParaRPr lang="en-US" sz="1200" dirty="0">
              <a:solidFill>
                <a:srgbClr val="000000"/>
              </a:solidFill>
              <a:latin typeface="Georgia" panose="02040502050405020303" pitchFamily="18" charset="0"/>
            </a:endParaRPr>
          </a:p>
          <a:p>
            <a:r>
              <a:rPr lang="en-US" sz="1200" dirty="0">
                <a:solidFill>
                  <a:srgbClr val="000000"/>
                </a:solidFill>
                <a:latin typeface="Georgia" panose="02040502050405020303" pitchFamily="18" charset="0"/>
              </a:rPr>
              <a:t> </a:t>
            </a:r>
            <a:endParaRPr lang="en-US" sz="14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124758145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47</a:t>
            </a:fld>
            <a:endParaRPr lang="en-US" dirty="0"/>
          </a:p>
        </p:txBody>
      </p:sp>
      <p:sp>
        <p:nvSpPr>
          <p:cNvPr id="7" name="Content Placeholder 4"/>
          <p:cNvSpPr>
            <a:spLocks noGrp="1"/>
          </p:cNvSpPr>
          <p:nvPr>
            <p:ph idx="1"/>
          </p:nvPr>
        </p:nvSpPr>
        <p:spPr>
          <a:xfrm>
            <a:off x="2563899" y="2018549"/>
            <a:ext cx="8915400" cy="3777622"/>
          </a:xfrm>
        </p:spPr>
        <p:txBody>
          <a:bodyPr>
            <a:normAutofit/>
          </a:bodyPr>
          <a:lstStyle/>
          <a:p>
            <a:pPr marL="0" indent="0" algn="ctr">
              <a:buNone/>
            </a:pPr>
            <a:r>
              <a:rPr lang="en-US" sz="5400" dirty="0" smtClean="0">
                <a:solidFill>
                  <a:schemeClr val="accent4">
                    <a:lumMod val="50000"/>
                  </a:schemeClr>
                </a:solidFill>
              </a:rPr>
              <a:t>If you have questions, please email  them to me:</a:t>
            </a:r>
          </a:p>
          <a:p>
            <a:pPr marL="0" indent="0" algn="ctr">
              <a:buNone/>
            </a:pPr>
            <a:endParaRPr lang="en-US" sz="5400" dirty="0"/>
          </a:p>
          <a:p>
            <a:pPr marL="0" indent="0" algn="ctr">
              <a:buNone/>
            </a:pPr>
            <a:r>
              <a:rPr lang="en-US" sz="5400" dirty="0" smtClean="0">
                <a:solidFill>
                  <a:schemeClr val="tx2">
                    <a:lumMod val="60000"/>
                    <a:lumOff val="40000"/>
                  </a:schemeClr>
                </a:solidFill>
                <a:hlinkClick r:id="rId5"/>
              </a:rPr>
              <a:t>Polly.Campbell@fnf.com</a:t>
            </a:r>
            <a:r>
              <a:rPr lang="en-US" sz="5400" dirty="0" smtClean="0"/>
              <a:t> </a:t>
            </a:r>
            <a:endParaRPr lang="en-US" sz="5400" dirty="0"/>
          </a:p>
        </p:txBody>
      </p:sp>
    </p:spTree>
    <p:extLst>
      <p:ext uri="{BB962C8B-B14F-4D97-AF65-F5344CB8AC3E}">
        <p14:creationId xmlns:p14="http://schemas.microsoft.com/office/powerpoint/2010/main" val="401555467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48</a:t>
            </a:fld>
            <a:endParaRPr lang="en-US" dirty="0"/>
          </a:p>
        </p:txBody>
      </p:sp>
      <p:sp>
        <p:nvSpPr>
          <p:cNvPr id="6" name="TextBox 5"/>
          <p:cNvSpPr txBox="1"/>
          <p:nvPr/>
        </p:nvSpPr>
        <p:spPr>
          <a:xfrm>
            <a:off x="2626103" y="748473"/>
            <a:ext cx="7959538" cy="5478423"/>
          </a:xfrm>
          <a:prstGeom prst="rect">
            <a:avLst/>
          </a:prstGeom>
          <a:noFill/>
        </p:spPr>
        <p:txBody>
          <a:bodyPr wrap="square" rtlCol="0">
            <a:spAutoFit/>
          </a:bodyPr>
          <a:lstStyle/>
          <a:p>
            <a:pPr algn="ctr"/>
            <a:r>
              <a:rPr lang="en-US" sz="3600" dirty="0" smtClean="0">
                <a:solidFill>
                  <a:schemeClr val="accent4">
                    <a:lumMod val="50000"/>
                  </a:schemeClr>
                </a:solidFill>
                <a:latin typeface="Andalus" panose="02020603050405020304" pitchFamily="18" charset="-78"/>
                <a:cs typeface="Andalus" panose="02020603050405020304" pitchFamily="18" charset="-78"/>
              </a:rPr>
              <a:t>Copies of this PowerPoint presentation are available on request </a:t>
            </a:r>
          </a:p>
          <a:p>
            <a:pPr algn="ctr"/>
            <a:endParaRPr lang="en-US" sz="3600" dirty="0">
              <a:solidFill>
                <a:schemeClr val="accent4">
                  <a:lumMod val="50000"/>
                </a:schemeClr>
              </a:solidFill>
              <a:latin typeface="Andalus" panose="02020603050405020304" pitchFamily="18" charset="-78"/>
              <a:cs typeface="Andalus" panose="02020603050405020304" pitchFamily="18" charset="-78"/>
            </a:endParaRPr>
          </a:p>
          <a:p>
            <a:pPr algn="ctr"/>
            <a:r>
              <a:rPr lang="en-US" sz="3600" dirty="0" smtClean="0">
                <a:solidFill>
                  <a:schemeClr val="accent4">
                    <a:lumMod val="50000"/>
                  </a:schemeClr>
                </a:solidFill>
                <a:latin typeface="Andalus" panose="02020603050405020304" pitchFamily="18" charset="-78"/>
                <a:cs typeface="Andalus" panose="02020603050405020304" pitchFamily="18" charset="-78"/>
              </a:rPr>
              <a:t>Copies of the video will also be available on request</a:t>
            </a:r>
          </a:p>
          <a:p>
            <a:pPr algn="ctr"/>
            <a:endParaRPr lang="en-US" sz="3600" dirty="0">
              <a:solidFill>
                <a:schemeClr val="accent4">
                  <a:lumMod val="50000"/>
                </a:schemeClr>
              </a:solidFill>
              <a:latin typeface="Andalus" panose="02020603050405020304" pitchFamily="18" charset="-78"/>
              <a:cs typeface="Andalus" panose="02020603050405020304" pitchFamily="18" charset="-78"/>
            </a:endParaRPr>
          </a:p>
          <a:p>
            <a:pPr algn="ctr"/>
            <a:r>
              <a:rPr lang="en-US" sz="3600" dirty="0" smtClean="0">
                <a:solidFill>
                  <a:schemeClr val="accent4">
                    <a:lumMod val="50000"/>
                  </a:schemeClr>
                </a:solidFill>
                <a:latin typeface="Andalus" panose="02020603050405020304" pitchFamily="18" charset="-78"/>
                <a:cs typeface="Andalus" panose="02020603050405020304" pitchFamily="18" charset="-78"/>
              </a:rPr>
              <a:t>Please </a:t>
            </a:r>
            <a:r>
              <a:rPr lang="en-US" sz="3600" dirty="0" smtClean="0">
                <a:solidFill>
                  <a:schemeClr val="accent4">
                    <a:lumMod val="50000"/>
                  </a:schemeClr>
                </a:solidFill>
                <a:latin typeface="Andalus" panose="02020603050405020304" pitchFamily="18" charset="-78"/>
                <a:cs typeface="Andalus" panose="02020603050405020304" pitchFamily="18" charset="-78"/>
              </a:rPr>
              <a:t>email your Rep or </a:t>
            </a:r>
            <a:r>
              <a:rPr lang="en-US" sz="3600" dirty="0" smtClean="0">
                <a:solidFill>
                  <a:schemeClr val="accent4">
                    <a:lumMod val="50000"/>
                  </a:schemeClr>
                </a:solidFill>
                <a:latin typeface="Andalus" panose="02020603050405020304" pitchFamily="18" charset="-78"/>
                <a:cs typeface="Andalus" panose="02020603050405020304" pitchFamily="18" charset="-78"/>
              </a:rPr>
              <a:t>Vanessa Dubuc to request copies:</a:t>
            </a:r>
          </a:p>
          <a:p>
            <a:pPr algn="ctr"/>
            <a:endParaRPr lang="en-US" sz="1400" dirty="0">
              <a:solidFill>
                <a:srgbClr val="0070C0"/>
              </a:solidFill>
              <a:latin typeface="Andalus" panose="02020603050405020304" pitchFamily="18" charset="-78"/>
              <a:cs typeface="Andalus" panose="02020603050405020304" pitchFamily="18" charset="-78"/>
            </a:endParaRPr>
          </a:p>
          <a:p>
            <a:pPr algn="ctr"/>
            <a:r>
              <a:rPr lang="en-US" sz="4800" dirty="0" smtClean="0">
                <a:solidFill>
                  <a:srgbClr val="0070C0"/>
                </a:solidFill>
                <a:latin typeface="Andalus" panose="02020603050405020304" pitchFamily="18" charset="-78"/>
                <a:cs typeface="Andalus" panose="02020603050405020304" pitchFamily="18" charset="-78"/>
                <a:hlinkClick r:id="rId5"/>
              </a:rPr>
              <a:t>VWDubuc@fnf.com</a:t>
            </a:r>
            <a:r>
              <a:rPr lang="en-US" sz="4800" dirty="0" smtClean="0">
                <a:solidFill>
                  <a:srgbClr val="0070C0"/>
                </a:solidFill>
                <a:latin typeface="Andalus" panose="02020603050405020304" pitchFamily="18" charset="-78"/>
                <a:cs typeface="Andalus" panose="02020603050405020304" pitchFamily="18" charset="-78"/>
              </a:rPr>
              <a:t>  </a:t>
            </a:r>
            <a:endParaRPr lang="en-US" sz="4800" dirty="0">
              <a:solidFill>
                <a:srgbClr val="0070C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271004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3142212" y="475804"/>
            <a:ext cx="6730567" cy="2749534"/>
          </a:xfrm>
          <a:prstGeom prst="rect">
            <a:avLst/>
          </a:prstGeom>
        </p:spPr>
      </p:pic>
      <p:sp>
        <p:nvSpPr>
          <p:cNvPr id="4" name="Slide Number Placeholder 3"/>
          <p:cNvSpPr>
            <a:spLocks noGrp="1"/>
          </p:cNvSpPr>
          <p:nvPr>
            <p:ph type="sldNum" sz="quarter" idx="12"/>
          </p:nvPr>
        </p:nvSpPr>
        <p:spPr/>
        <p:txBody>
          <a:bodyPr/>
          <a:lstStyle/>
          <a:p>
            <a:fld id="{D57F1E4F-1CFF-5643-939E-217C01CDF565}" type="slidenum">
              <a:rPr lang="en-US" smtClean="0"/>
              <a:pPr/>
              <a:t>49</a:t>
            </a:fld>
            <a:endParaRPr lang="en-US" dirty="0"/>
          </a:p>
        </p:txBody>
      </p:sp>
      <p:sp>
        <p:nvSpPr>
          <p:cNvPr id="7" name="Content Placeholder 6"/>
          <p:cNvSpPr>
            <a:spLocks noGrp="1"/>
          </p:cNvSpPr>
          <p:nvPr>
            <p:ph idx="1"/>
          </p:nvPr>
        </p:nvSpPr>
        <p:spPr>
          <a:xfrm>
            <a:off x="1771650" y="3541222"/>
            <a:ext cx="9707649" cy="2985142"/>
          </a:xfrm>
        </p:spPr>
        <p:txBody>
          <a:bodyPr>
            <a:normAutofit lnSpcReduction="10000"/>
          </a:bodyPr>
          <a:lstStyle/>
          <a:p>
            <a:pPr marL="0" lvl="0" indent="0" algn="ctr">
              <a:buClr>
                <a:srgbClr val="90C226"/>
              </a:buClr>
              <a:buSzPct val="80000"/>
              <a:buNone/>
            </a:pPr>
            <a:r>
              <a:rPr lang="en-US" sz="6100" dirty="0" smtClean="0">
                <a:ln w="12700">
                  <a:solidFill>
                    <a:srgbClr val="AFE8FA">
                      <a:lumMod val="10000"/>
                    </a:srgbClr>
                  </a:solidFill>
                </a:ln>
                <a:solidFill>
                  <a:srgbClr val="C1EDFB"/>
                </a:solidFill>
                <a:latin typeface="BodoniPS" panose="02070603060706020303" pitchFamily="18" charset="0"/>
                <a:cs typeface="Andalus" panose="02020603050405020304" pitchFamily="18" charset="-78"/>
              </a:rPr>
              <a:t>Thank You For Attending</a:t>
            </a:r>
          </a:p>
          <a:p>
            <a:pPr marL="0" lvl="0" indent="0" algn="ctr">
              <a:buClr>
                <a:srgbClr val="90C226"/>
              </a:buClr>
              <a:buSzPct val="80000"/>
              <a:buNone/>
            </a:pPr>
            <a:r>
              <a:rPr lang="en-US" sz="6100" dirty="0" smtClean="0">
                <a:ln w="12700">
                  <a:solidFill>
                    <a:srgbClr val="AFE8FA">
                      <a:lumMod val="10000"/>
                    </a:srgbClr>
                  </a:solidFill>
                </a:ln>
                <a:solidFill>
                  <a:srgbClr val="C1EDFB"/>
                </a:solidFill>
                <a:latin typeface="BodoniPS" panose="02070603060706020303" pitchFamily="18" charset="0"/>
                <a:cs typeface="Andalus" panose="02020603050405020304" pitchFamily="18" charset="-78"/>
              </a:rPr>
              <a:t>FIDELITY’S </a:t>
            </a:r>
          </a:p>
          <a:p>
            <a:pPr marL="0" lvl="0" indent="0" algn="ctr">
              <a:buClr>
                <a:srgbClr val="90C226"/>
              </a:buClr>
              <a:buSzPct val="80000"/>
              <a:buNone/>
            </a:pPr>
            <a:r>
              <a:rPr lang="en-US" sz="6100" dirty="0" smtClean="0">
                <a:ln w="12700">
                  <a:solidFill>
                    <a:srgbClr val="AFE8FA">
                      <a:lumMod val="10000"/>
                    </a:srgbClr>
                  </a:solidFill>
                </a:ln>
                <a:solidFill>
                  <a:srgbClr val="C1EDFB"/>
                </a:solidFill>
                <a:latin typeface="BodoniPS" panose="02070603060706020303" pitchFamily="18" charset="0"/>
                <a:cs typeface="Andalus" panose="02020603050405020304" pitchFamily="18" charset="-78"/>
              </a:rPr>
              <a:t>Fifteen </a:t>
            </a:r>
            <a:r>
              <a:rPr lang="en-US" sz="6100" dirty="0">
                <a:ln w="12700">
                  <a:solidFill>
                    <a:srgbClr val="AFE8FA">
                      <a:lumMod val="10000"/>
                    </a:srgbClr>
                  </a:solidFill>
                </a:ln>
                <a:solidFill>
                  <a:srgbClr val="C1EDFB"/>
                </a:solidFill>
                <a:latin typeface="BodoniPS" panose="02070603060706020303" pitchFamily="18" charset="0"/>
                <a:cs typeface="Andalus" panose="02020603050405020304" pitchFamily="18" charset="-78"/>
              </a:rPr>
              <a:t>Minute </a:t>
            </a:r>
            <a:r>
              <a:rPr lang="en-US" sz="6100" dirty="0" smtClean="0">
                <a:ln w="12700">
                  <a:solidFill>
                    <a:srgbClr val="AFE8FA">
                      <a:lumMod val="10000"/>
                    </a:srgbClr>
                  </a:solidFill>
                </a:ln>
                <a:solidFill>
                  <a:srgbClr val="C1EDFB"/>
                </a:solidFill>
                <a:latin typeface="BodoniPS" panose="02070603060706020303" pitchFamily="18" charset="0"/>
                <a:cs typeface="Andalus" panose="02020603050405020304" pitchFamily="18" charset="-78"/>
              </a:rPr>
              <a:t>University</a:t>
            </a:r>
            <a:endParaRPr lang="en-US" sz="6100" dirty="0">
              <a:ln w="12700">
                <a:solidFill>
                  <a:srgbClr val="AFE8FA">
                    <a:lumMod val="10000"/>
                  </a:srgbClr>
                </a:solidFill>
              </a:ln>
              <a:solidFill>
                <a:srgbClr val="C1EDFB"/>
              </a:solidFill>
              <a:latin typeface="BodoniPS" panose="02070603060706020303" pitchFamily="18" charset="0"/>
              <a:cs typeface="Andalus" panose="02020603050405020304" pitchFamily="18" charset="-78"/>
            </a:endParaRPr>
          </a:p>
          <a:p>
            <a:endParaRPr lang="en-US" dirty="0"/>
          </a:p>
        </p:txBody>
      </p:sp>
    </p:spTree>
    <p:extLst>
      <p:ext uri="{BB962C8B-B14F-4D97-AF65-F5344CB8AC3E}">
        <p14:creationId xmlns:p14="http://schemas.microsoft.com/office/powerpoint/2010/main" val="538301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34676" y="1330036"/>
            <a:ext cx="9393179" cy="3606418"/>
          </a:xfrm>
        </p:spPr>
        <p:txBody>
          <a:bodyPr>
            <a:noAutofit/>
          </a:bodyPr>
          <a:lstStyle/>
          <a:p>
            <a:pPr algn="ctr"/>
            <a:r>
              <a:rPr lang="en-US" sz="7200" dirty="0"/>
              <a:t>t</a:t>
            </a:r>
            <a:r>
              <a:rPr lang="en-US" sz="7200" dirty="0" smtClean="0"/>
              <a:t>he  person who came back on the title report as the “RTV,”</a:t>
            </a:r>
            <a:br>
              <a:rPr lang="en-US" sz="7200" dirty="0" smtClean="0"/>
            </a:br>
            <a:r>
              <a:rPr lang="en-US" sz="7200" dirty="0" smtClean="0"/>
              <a:t/>
            </a:r>
            <a:br>
              <a:rPr lang="en-US" sz="7200" dirty="0" smtClean="0"/>
            </a:b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11655597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50</a:t>
            </a:fld>
            <a:endParaRPr lang="en-US" dirty="0"/>
          </a:p>
        </p:txBody>
      </p:sp>
      <p:pic>
        <p:nvPicPr>
          <p:cNvPr id="8" name="Picture 7"/>
          <p:cNvPicPr/>
          <p:nvPr/>
        </p:nvPicPr>
        <p:blipFill>
          <a:blip r:embed="rId5">
            <a:extLst>
              <a:ext uri="{28A0092B-C50C-407E-A947-70E740481C1C}">
                <a14:useLocalDpi xmlns:a14="http://schemas.microsoft.com/office/drawing/2010/main" val="0"/>
              </a:ext>
            </a:extLst>
          </a:blip>
          <a:srcRect/>
          <a:stretch>
            <a:fillRect/>
          </a:stretch>
        </p:blipFill>
        <p:spPr bwMode="auto">
          <a:xfrm>
            <a:off x="3334928" y="4646281"/>
            <a:ext cx="3702408" cy="2057400"/>
          </a:xfrm>
          <a:prstGeom prst="rect">
            <a:avLst/>
          </a:prstGeom>
          <a:noFill/>
        </p:spPr>
      </p:pic>
      <p:sp>
        <p:nvSpPr>
          <p:cNvPr id="9" name="Text Placeholder 2"/>
          <p:cNvSpPr txBox="1">
            <a:spLocks/>
          </p:cNvSpPr>
          <p:nvPr/>
        </p:nvSpPr>
        <p:spPr>
          <a:xfrm>
            <a:off x="6006563" y="4365695"/>
            <a:ext cx="3978103" cy="2066227"/>
          </a:xfrm>
          <a:prstGeom prst="rect">
            <a:avLst/>
          </a:prstGeom>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en-US" sz="3200" b="0" i="0" u="none" strike="noStrike" kern="1200" cap="none" spc="0" normalizeH="0" baseline="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endParaRP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lang="en-US" sz="3200" dirty="0">
              <a:ln w="3175">
                <a:solidFill>
                  <a:schemeClr val="accent4">
                    <a:lumMod val="50000"/>
                  </a:schemeClr>
                </a:solidFill>
              </a:ln>
              <a:solidFill>
                <a:srgbClr val="92D050"/>
              </a:solidFill>
              <a:latin typeface="Andalus" panose="02020603050405020304" pitchFamily="18" charset="-78"/>
              <a:cs typeface="Andalus" panose="02020603050405020304" pitchFamily="18" charset="-78"/>
            </a:endParaRPr>
          </a:p>
          <a:p>
            <a:pPr marL="0" marR="0" lvl="0" indent="0" algn="ctr" defTabSz="457200" rtl="0" eaLnBrk="1" fontAlgn="auto" latinLnBrk="0" hangingPunct="1">
              <a:lnSpc>
                <a:spcPct val="100000"/>
              </a:lnSpc>
              <a:spcBef>
                <a:spcPts val="0"/>
              </a:spcBef>
              <a:spcAft>
                <a:spcPts val="600"/>
              </a:spcAft>
              <a:buClr>
                <a:srgbClr val="90C226"/>
              </a:buClr>
              <a:buSzPct val="80000"/>
              <a:buFont typeface="Wingdings 3" charset="2"/>
              <a:buNone/>
              <a:tabLst/>
              <a:defRPr/>
            </a:pPr>
            <a:r>
              <a:rPr kumimoji="0" lang="en-US" sz="3200" b="0" i="0" u="none" strike="noStrike" kern="1200" cap="none" spc="0" normalizeH="0" baseline="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March 22</a:t>
            </a:r>
            <a:r>
              <a:rPr kumimoji="0" lang="en-US" sz="3200" b="0" i="0" u="none" strike="noStrike" kern="1200" cap="none" spc="0" normalizeH="0" baseline="3000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nd</a:t>
            </a:r>
          </a:p>
          <a:p>
            <a:pPr marL="0" marR="0" lvl="0" indent="0" algn="ctr" defTabSz="457200" rtl="0" eaLnBrk="1" fontAlgn="auto" latinLnBrk="0" hangingPunct="1">
              <a:lnSpc>
                <a:spcPct val="100000"/>
              </a:lnSpc>
              <a:spcBef>
                <a:spcPts val="0"/>
              </a:spcBef>
              <a:spcAft>
                <a:spcPts val="0"/>
              </a:spcAft>
              <a:buClr>
                <a:srgbClr val="90C226"/>
              </a:buClr>
              <a:buSzPct val="80000"/>
              <a:buFont typeface="Wingdings 3" charset="2"/>
              <a:buNone/>
              <a:tabLst/>
              <a:defRPr/>
            </a:pPr>
            <a:r>
              <a:rPr lang="en-US" sz="3200" baseline="30000" dirty="0" smtClean="0">
                <a:ln w="3175">
                  <a:solidFill>
                    <a:schemeClr val="accent4">
                      <a:lumMod val="50000"/>
                    </a:schemeClr>
                  </a:solidFill>
                </a:ln>
                <a:solidFill>
                  <a:srgbClr val="92D050"/>
                </a:solidFill>
                <a:latin typeface="Andalus" panose="02020603050405020304" pitchFamily="18" charset="-78"/>
                <a:cs typeface="Andalus" panose="02020603050405020304" pitchFamily="18" charset="-78"/>
              </a:rPr>
              <a:t>No Administration Necessary</a:t>
            </a:r>
          </a:p>
          <a:p>
            <a:pPr marL="0" marR="0" lvl="0" indent="0" algn="ctr" defTabSz="457200" rtl="0" eaLnBrk="1" fontAlgn="auto" latinLnBrk="0" hangingPunct="1">
              <a:lnSpc>
                <a:spcPct val="100000"/>
              </a:lnSpc>
              <a:spcBef>
                <a:spcPts val="0"/>
              </a:spcBef>
              <a:spcAft>
                <a:spcPts val="0"/>
              </a:spcAft>
              <a:buClr>
                <a:srgbClr val="90C226"/>
              </a:buClr>
              <a:buSzPct val="80000"/>
              <a:buFont typeface="Wingdings 3" charset="2"/>
              <a:buNone/>
              <a:tabLst/>
              <a:defRPr/>
            </a:pPr>
            <a:r>
              <a:rPr kumimoji="0" lang="en-US" sz="3200" b="0" i="0" u="none" strike="noStrike" kern="1200" cap="none" spc="0" normalizeH="0" baseline="3000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Year’s Support</a:t>
            </a:r>
          </a:p>
          <a:p>
            <a:pPr marL="0" marR="0" lvl="0" indent="0" algn="ctr" defTabSz="457200" rtl="0" eaLnBrk="1" fontAlgn="auto" latinLnBrk="0" hangingPunct="1">
              <a:lnSpc>
                <a:spcPct val="100000"/>
              </a:lnSpc>
              <a:spcBef>
                <a:spcPts val="0"/>
              </a:spcBef>
              <a:spcAft>
                <a:spcPts val="0"/>
              </a:spcAft>
              <a:buClr>
                <a:srgbClr val="90C226"/>
              </a:buClr>
              <a:buSzPct val="80000"/>
              <a:buFont typeface="Wingdings 3" charset="2"/>
              <a:buNone/>
              <a:tabLst/>
              <a:defRPr/>
            </a:pPr>
            <a:r>
              <a:rPr lang="en-US" sz="3200" baseline="30000" dirty="0" smtClean="0">
                <a:ln w="3175">
                  <a:solidFill>
                    <a:schemeClr val="accent4">
                      <a:lumMod val="50000"/>
                    </a:schemeClr>
                  </a:solidFill>
                </a:ln>
                <a:solidFill>
                  <a:srgbClr val="92D050"/>
                </a:solidFill>
                <a:latin typeface="Andalus" panose="02020603050405020304" pitchFamily="18" charset="-78"/>
                <a:cs typeface="Andalus" panose="02020603050405020304" pitchFamily="18" charset="-78"/>
              </a:rPr>
              <a:t>Renunciation</a:t>
            </a:r>
            <a:endParaRPr kumimoji="0" lang="en-US" sz="3200" b="0" i="0" u="none" strike="noStrike" kern="1200" cap="none" spc="0" normalizeH="0" baseline="3000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endParaRPr>
          </a:p>
          <a:p>
            <a:pPr marL="0" marR="0" lvl="0" indent="0" algn="ctr" defTabSz="457200" rtl="0" eaLnBrk="1" fontAlgn="auto" latinLnBrk="0" hangingPunct="1">
              <a:lnSpc>
                <a:spcPct val="100000"/>
              </a:lnSpc>
              <a:spcBef>
                <a:spcPts val="0"/>
              </a:spcBef>
              <a:spcAft>
                <a:spcPts val="0"/>
              </a:spcAft>
              <a:buClr>
                <a:srgbClr val="90C226"/>
              </a:buClr>
              <a:buSzPct val="80000"/>
              <a:buFont typeface="Wingdings 3" charset="2"/>
              <a:buNone/>
              <a:tabLst/>
              <a:defRPr/>
            </a:pPr>
            <a:r>
              <a:rPr lang="en-US" sz="3200" baseline="30000" dirty="0" smtClean="0">
                <a:ln w="3175">
                  <a:solidFill>
                    <a:schemeClr val="accent4">
                      <a:lumMod val="50000"/>
                    </a:schemeClr>
                  </a:solidFill>
                </a:ln>
                <a:solidFill>
                  <a:srgbClr val="92D050"/>
                </a:solidFill>
                <a:latin typeface="Andalus" panose="02020603050405020304" pitchFamily="18" charset="-78"/>
                <a:cs typeface="Andalus" panose="02020603050405020304" pitchFamily="18" charset="-78"/>
              </a:rPr>
              <a:t>Survivorship</a:t>
            </a:r>
            <a:endParaRPr kumimoji="0" lang="en-US" sz="3200" b="0" i="0" u="none" strike="noStrike" kern="1200" cap="none" spc="0" normalizeH="0" baseline="3000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endParaRP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3200" b="0" i="0" u="none" strike="noStrike" kern="1200" cap="none" spc="0" normalizeH="0" baseline="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 </a:t>
            </a:r>
            <a:endParaRPr kumimoji="0" lang="en-US" sz="3200" b="0" i="0" u="none" strike="noStrike" kern="1200" cap="none" spc="0" normalizeH="0" baseline="0" noProof="0" dirty="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endParaRPr>
          </a:p>
        </p:txBody>
      </p:sp>
      <p:sp>
        <p:nvSpPr>
          <p:cNvPr id="11" name="Title 1"/>
          <p:cNvSpPr txBox="1">
            <a:spLocks/>
          </p:cNvSpPr>
          <p:nvPr/>
        </p:nvSpPr>
        <p:spPr>
          <a:xfrm>
            <a:off x="1573205" y="903338"/>
            <a:ext cx="8866715" cy="4173350"/>
          </a:xfrm>
          <a:prstGeom prst="rect">
            <a:avLst/>
          </a:prstGeom>
        </p:spPr>
        <p:txBody>
          <a:bodyPr vert="horz" lIns="91440" tIns="45720" rIns="91440" bIns="45720" rtlCol="0" anchor="ctr">
            <a:normAutofit fontScale="90000" lnSpcReduction="20000"/>
          </a:bodyPr>
          <a:lstStyle>
            <a:lvl1pPr algn="l" defTabSz="457200" rtl="0" eaLnBrk="1" latinLnBrk="0" hangingPunct="1">
              <a:spcBef>
                <a:spcPct val="0"/>
              </a:spcBef>
              <a:buNone/>
              <a:defRPr sz="44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defRPr/>
            </a:pPr>
            <a:r>
              <a:rPr kumimoji="0" lang="en-US" sz="44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t>PLEASE COME BACK AGAIN</a:t>
            </a:r>
            <a:br>
              <a:rPr kumimoji="0" lang="en-US" sz="44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br>
            <a:r>
              <a:rPr kumimoji="0" lang="en-US" sz="44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t>FOR THE REST OF</a:t>
            </a:r>
            <a:br>
              <a:rPr kumimoji="0" lang="en-US" sz="44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br>
            <a:r>
              <a:rPr kumimoji="0" lang="en-US" sz="44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t>THIS THREE</a:t>
            </a:r>
            <a:r>
              <a:rPr kumimoji="0" lang="en-US" sz="4400" b="0" i="0" u="none" strike="noStrike" kern="1200" cap="none" spc="0" normalizeH="0" baseline="0" noProof="0" dirty="0" smtClean="0">
                <a:ln>
                  <a:noFill/>
                </a:ln>
                <a:solidFill>
                  <a:schemeClr val="accent4">
                    <a:lumMod val="50000"/>
                  </a:schemeClr>
                </a:solidFill>
                <a:effectLst/>
                <a:uLnTx/>
                <a:uFillTx/>
                <a:latin typeface="Castellar" panose="020A0402060406010301" pitchFamily="18" charset="0"/>
                <a:ea typeface="+mj-ea"/>
                <a:cs typeface="Andalus" panose="02020603050405020304" pitchFamily="18" charset="-78"/>
              </a:rPr>
              <a:t>-</a:t>
            </a:r>
            <a:r>
              <a:rPr kumimoji="0" lang="en-US" sz="44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t>PART SERIES</a:t>
            </a:r>
            <a:r>
              <a:rPr kumimoji="0" lang="en-US" sz="44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t>:</a:t>
            </a:r>
          </a:p>
          <a:p>
            <a:pPr lvl="0" algn="ctr">
              <a:defRPr/>
            </a:pPr>
            <a:r>
              <a:rPr kumimoji="0" lang="en-US" sz="28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t/>
            </a:r>
            <a:br>
              <a:rPr kumimoji="0" lang="en-US" sz="2800" b="0" i="0" u="none" strike="noStrike" kern="1200" cap="none" spc="0" normalizeH="0" baseline="0" noProof="0" dirty="0" smtClean="0">
                <a:ln>
                  <a:noFill/>
                </a:ln>
                <a:solidFill>
                  <a:schemeClr val="accent4">
                    <a:lumMod val="50000"/>
                  </a:schemeClr>
                </a:solidFill>
                <a:effectLst/>
                <a:uLnTx/>
                <a:uFillTx/>
                <a:latin typeface="Andalus" panose="02020603050405020304" pitchFamily="18" charset="-78"/>
                <a:ea typeface="+mj-ea"/>
                <a:cs typeface="Andalus" panose="02020603050405020304" pitchFamily="18" charset="-78"/>
              </a:rPr>
            </a:br>
            <a: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  </a:t>
            </a:r>
            <a:r>
              <a:rPr lang="en-US" dirty="0">
                <a:solidFill>
                  <a:schemeClr val="accent4">
                    <a:lumMod val="50000"/>
                  </a:schemeClr>
                </a:solidFill>
                <a:latin typeface="Footlight MT Light" panose="0204060206030A020304" pitchFamily="18" charset="0"/>
                <a:cs typeface="Andalus" panose="02020603050405020304" pitchFamily="18" charset="-78"/>
              </a:rPr>
              <a:t>“The Seller is Dead”</a:t>
            </a:r>
            <a:br>
              <a:rPr lang="en-US" dirty="0">
                <a:solidFill>
                  <a:schemeClr val="accent4">
                    <a:lumMod val="50000"/>
                  </a:schemeClr>
                </a:solidFill>
                <a:latin typeface="Footlight MT Light" panose="0204060206030A020304" pitchFamily="18" charset="0"/>
                <a:cs typeface="Andalus" panose="02020603050405020304" pitchFamily="18" charset="-78"/>
              </a:rPr>
            </a:br>
            <a:r>
              <a:rPr lang="en-US" b="1" dirty="0">
                <a:solidFill>
                  <a:schemeClr val="accent4">
                    <a:lumMod val="50000"/>
                  </a:schemeClr>
                </a:solidFill>
                <a:latin typeface="Footlight MT Light" panose="0204060206030A020304" pitchFamily="18" charset="0"/>
                <a:cs typeface="Andalus" panose="02020603050405020304" pitchFamily="18" charset="-78"/>
              </a:rPr>
              <a:t>~</a:t>
            </a:r>
            <a:r>
              <a:rPr lang="en-US" dirty="0">
                <a:solidFill>
                  <a:schemeClr val="accent4">
                    <a:lumMod val="50000"/>
                  </a:schemeClr>
                </a:solidFill>
                <a:latin typeface="Footlight MT Light" panose="0204060206030A020304" pitchFamily="18" charset="0"/>
                <a:cs typeface="Andalus" panose="02020603050405020304" pitchFamily="18" charset="-78"/>
              </a:rPr>
              <a:t/>
            </a:r>
            <a:br>
              <a:rPr lang="en-US" dirty="0">
                <a:solidFill>
                  <a:schemeClr val="accent4">
                    <a:lumMod val="50000"/>
                  </a:schemeClr>
                </a:solidFill>
                <a:latin typeface="Footlight MT Light" panose="0204060206030A020304" pitchFamily="18" charset="0"/>
                <a:cs typeface="Andalus" panose="02020603050405020304" pitchFamily="18" charset="-78"/>
              </a:rPr>
            </a:br>
            <a:r>
              <a:rPr lang="en-US" dirty="0">
                <a:solidFill>
                  <a:schemeClr val="accent4">
                    <a:lumMod val="50000"/>
                  </a:schemeClr>
                </a:solidFill>
                <a:latin typeface="Footlight MT Light" panose="0204060206030A020304" pitchFamily="18" charset="0"/>
                <a:cs typeface="Andalus" panose="02020603050405020304" pitchFamily="18" charset="-78"/>
              </a:rPr>
              <a:t>What Are We </a:t>
            </a:r>
            <a:r>
              <a:rPr lang="en-US" dirty="0" smtClean="0">
                <a:solidFill>
                  <a:schemeClr val="accent4">
                    <a:lumMod val="50000"/>
                  </a:schemeClr>
                </a:solidFill>
                <a:latin typeface="Footlight MT Light" panose="0204060206030A020304" pitchFamily="18" charset="0"/>
                <a:cs typeface="Andalus" panose="02020603050405020304" pitchFamily="18" charset="-78"/>
              </a:rPr>
              <a:t>Supposed </a:t>
            </a:r>
            <a:r>
              <a:rPr lang="en-US" dirty="0">
                <a:solidFill>
                  <a:schemeClr val="accent4">
                    <a:lumMod val="50000"/>
                  </a:schemeClr>
                </a:solidFill>
                <a:latin typeface="Footlight MT Light" panose="0204060206030A020304" pitchFamily="18" charset="0"/>
                <a:cs typeface="Andalus" panose="02020603050405020304" pitchFamily="18" charset="-78"/>
              </a:rPr>
              <a:t>To Do Now?</a:t>
            </a:r>
            <a: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
            </a:r>
            <a:b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br>
            <a:r>
              <a:rPr kumimoji="0" lang="en-US" sz="4900" b="0"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t>?</a:t>
            </a:r>
            <a:endParaRPr kumimoji="0" lang="en-US" sz="4900" b="0" i="0" u="none" strike="noStrike" kern="1200" cap="none" spc="0" normalizeH="0" baseline="0" noProof="0" dirty="0">
              <a:ln>
                <a:noFill/>
              </a:ln>
              <a:solidFill>
                <a:schemeClr val="bg1"/>
              </a:solidFill>
              <a:effectLst/>
              <a:uLnTx/>
              <a:uFillTx/>
              <a:latin typeface="Footlight MT Light" panose="0204060206030A020304" pitchFamily="18" charset="0"/>
              <a:ea typeface="+mj-ea"/>
              <a:cs typeface="Andalus" panose="02020603050405020304" pitchFamily="18" charset="-78"/>
            </a:endParaRPr>
          </a:p>
        </p:txBody>
      </p:sp>
    </p:spTree>
    <p:extLst>
      <p:ext uri="{BB962C8B-B14F-4D97-AF65-F5344CB8AC3E}">
        <p14:creationId xmlns:p14="http://schemas.microsoft.com/office/powerpoint/2010/main" val="40304208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07055" y="1320334"/>
            <a:ext cx="9393179" cy="3606418"/>
          </a:xfrm>
        </p:spPr>
        <p:txBody>
          <a:bodyPr>
            <a:noAutofit/>
          </a:bodyPr>
          <a:lstStyle/>
          <a:p>
            <a:pPr algn="ctr"/>
            <a:r>
              <a:rPr lang="en-US" sz="7200" dirty="0" smtClean="0"/>
              <a:t> has passed on to his reward, but no one let you know until the last minute.</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581282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07055" y="1320334"/>
            <a:ext cx="9393179" cy="3606418"/>
          </a:xfrm>
        </p:spPr>
        <p:txBody>
          <a:bodyPr>
            <a:noAutofit/>
          </a:bodyPr>
          <a:lstStyle/>
          <a:p>
            <a:pPr algn="ctr"/>
            <a:r>
              <a:rPr lang="en-US" sz="7200" dirty="0" smtClean="0"/>
              <a:t> and so, no one told the title examiner to look at the probate records.</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417037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11579" y="1549861"/>
            <a:ext cx="9393179" cy="2667730"/>
          </a:xfrm>
        </p:spPr>
        <p:txBody>
          <a:bodyPr>
            <a:noAutofit/>
          </a:bodyPr>
          <a:lstStyle/>
          <a:p>
            <a:pPr algn="ctr"/>
            <a:r>
              <a:rPr lang="en-US" sz="7200" dirty="0" smtClean="0"/>
              <a:t>In Georgia, there are four ways that title can pass when someone dies owning land.</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876675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39669" y="1330036"/>
            <a:ext cx="10312631" cy="3661064"/>
          </a:xfrm>
        </p:spPr>
        <p:txBody>
          <a:bodyPr>
            <a:noAutofit/>
          </a:bodyPr>
          <a:lstStyle/>
          <a:p>
            <a:pPr marR="0">
              <a:lnSpc>
                <a:spcPct val="115000"/>
              </a:lnSpc>
              <a:spcBef>
                <a:spcPts val="0"/>
              </a:spcBef>
              <a:spcAft>
                <a:spcPts val="1000"/>
              </a:spcAft>
            </a:pPr>
            <a:r>
              <a:rPr lang="en-US" sz="5400" dirty="0" smtClean="0">
                <a:ea typeface="Calibri" panose="020F0502020204030204" pitchFamily="34" charset="0"/>
                <a:cs typeface="Times New Roman" panose="02020603050405020304" pitchFamily="18" charset="0"/>
              </a:rPr>
              <a:t>1. </a:t>
            </a:r>
            <a:r>
              <a:rPr lang="en-US" sz="5400" dirty="0">
                <a:ea typeface="Calibri" panose="020F0502020204030204" pitchFamily="34" charset="0"/>
                <a:cs typeface="Times New Roman" panose="02020603050405020304" pitchFamily="18" charset="0"/>
              </a:rPr>
              <a:t>Devise - Testate Succession</a:t>
            </a:r>
            <a:r>
              <a:rPr lang="en-US" sz="5400" dirty="0" smtClean="0">
                <a:ea typeface="Calibri" panose="020F0502020204030204" pitchFamily="34" charset="0"/>
                <a:cs typeface="Times New Roman" panose="02020603050405020304" pitchFamily="18" charset="0"/>
              </a:rPr>
              <a:t/>
            </a:r>
            <a:br>
              <a:rPr lang="en-US" sz="5400" dirty="0" smtClean="0">
                <a:ea typeface="Calibri" panose="020F0502020204030204" pitchFamily="34" charset="0"/>
                <a:cs typeface="Times New Roman" panose="02020603050405020304" pitchFamily="18" charset="0"/>
              </a:rPr>
            </a:br>
            <a:r>
              <a:rPr lang="en-US" sz="5400" dirty="0" smtClean="0">
                <a:ea typeface="Calibri" panose="020F0502020204030204" pitchFamily="34" charset="0"/>
                <a:cs typeface="Times New Roman" panose="02020603050405020304" pitchFamily="18" charset="0"/>
              </a:rPr>
              <a:t>2. </a:t>
            </a:r>
            <a:r>
              <a:rPr lang="en-US" sz="5400" dirty="0">
                <a:ea typeface="Calibri" panose="020F0502020204030204" pitchFamily="34" charset="0"/>
                <a:cs typeface="Times New Roman" panose="02020603050405020304" pitchFamily="18" charset="0"/>
              </a:rPr>
              <a:t>Inheritance - Intestate </a:t>
            </a:r>
            <a:r>
              <a:rPr lang="en-US" sz="5400" dirty="0" smtClean="0">
                <a:ea typeface="Calibri" panose="020F0502020204030204" pitchFamily="34" charset="0"/>
                <a:cs typeface="Times New Roman" panose="02020603050405020304" pitchFamily="18" charset="0"/>
              </a:rPr>
              <a:t>Succession</a:t>
            </a:r>
            <a:br>
              <a:rPr lang="en-US" sz="5400" dirty="0" smtClean="0">
                <a:ea typeface="Calibri" panose="020F0502020204030204" pitchFamily="34" charset="0"/>
                <a:cs typeface="Times New Roman" panose="02020603050405020304" pitchFamily="18" charset="0"/>
              </a:rPr>
            </a:br>
            <a:r>
              <a:rPr lang="en-US" sz="5400" dirty="0" smtClean="0">
                <a:ea typeface="Calibri" panose="020F0502020204030204" pitchFamily="34" charset="0"/>
                <a:cs typeface="Times New Roman" panose="02020603050405020304" pitchFamily="18" charset="0"/>
              </a:rPr>
              <a:t>3. Survivorship</a:t>
            </a:r>
            <a:br>
              <a:rPr lang="en-US" sz="5400" dirty="0" smtClean="0">
                <a:ea typeface="Calibri" panose="020F0502020204030204" pitchFamily="34" charset="0"/>
                <a:cs typeface="Times New Roman" panose="02020603050405020304" pitchFamily="18" charset="0"/>
              </a:rPr>
            </a:br>
            <a:r>
              <a:rPr lang="en-US" sz="5400" dirty="0" smtClean="0">
                <a:ea typeface="Calibri" panose="020F0502020204030204" pitchFamily="34" charset="0"/>
                <a:cs typeface="Times New Roman" panose="02020603050405020304" pitchFamily="18" charset="0"/>
              </a:rPr>
              <a:t>4. Year’s Support</a:t>
            </a:r>
            <a:endParaRPr lang="en-US" sz="5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323678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Custom 2">
      <a:dk1>
        <a:sysClr val="windowText" lastClr="000000"/>
      </a:dk1>
      <a:lt1>
        <a:sysClr val="window" lastClr="FFFFFF"/>
      </a:lt1>
      <a:dk2>
        <a:srgbClr val="212745"/>
      </a:dk2>
      <a:lt2>
        <a:srgbClr val="AFE8FA"/>
      </a:lt2>
      <a:accent1>
        <a:srgbClr val="33AB89"/>
      </a:accent1>
      <a:accent2>
        <a:srgbClr val="5ECCF3"/>
      </a:accent2>
      <a:accent3>
        <a:srgbClr val="A7EA52"/>
      </a:accent3>
      <a:accent4>
        <a:srgbClr val="5DCEAF"/>
      </a:accent4>
      <a:accent5>
        <a:srgbClr val="FF8021"/>
      </a:accent5>
      <a:accent6>
        <a:srgbClr val="F14124"/>
      </a:accent6>
      <a:hlink>
        <a:srgbClr val="0B769C"/>
      </a:hlink>
      <a:folHlink>
        <a:srgbClr val="59A8D1"/>
      </a:folHlink>
    </a:clrScheme>
    <a:fontScheme name="Mod No 20 - Andalus">
      <a:majorFont>
        <a:latin typeface="Modern No. 20"/>
        <a:ea typeface=""/>
        <a:cs typeface=""/>
      </a:majorFont>
      <a:minorFont>
        <a:latin typeface="Andalus"/>
        <a:ea typeface=""/>
        <a:cs typeface=""/>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1565</TotalTime>
  <Words>2758</Words>
  <Application>Microsoft Office PowerPoint</Application>
  <PresentationFormat>Widescreen</PresentationFormat>
  <Paragraphs>257</Paragraphs>
  <Slides>50</Slides>
  <Notes>28</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50</vt:i4>
      </vt:variant>
    </vt:vector>
  </HeadingPairs>
  <TitlesOfParts>
    <vt:vector size="63" baseType="lpstr">
      <vt:lpstr>Andalus</vt:lpstr>
      <vt:lpstr>Arial</vt:lpstr>
      <vt:lpstr>BodoniPS</vt:lpstr>
      <vt:lpstr>Calibri</vt:lpstr>
      <vt:lpstr>Castellar</vt:lpstr>
      <vt:lpstr>Century Schoolbook</vt:lpstr>
      <vt:lpstr>Footlight MT Light</vt:lpstr>
      <vt:lpstr>Georgia</vt:lpstr>
      <vt:lpstr>Modern No. 20</vt:lpstr>
      <vt:lpstr>Times</vt:lpstr>
      <vt:lpstr>Times New Roman</vt:lpstr>
      <vt:lpstr>Wingdings 3</vt:lpstr>
      <vt:lpstr>Wisp</vt:lpstr>
      <vt:lpstr>PowerPoint Presentation</vt:lpstr>
      <vt:lpstr>“The Seller is Dead” ~ What Are We  Supposed To Do Now?</vt:lpstr>
      <vt:lpstr>Of course, the Seller is not really a dead person.  </vt:lpstr>
      <vt:lpstr>What that really means is that the title is held in an estate because the FORMER owner,    </vt:lpstr>
      <vt:lpstr>the  person who came back on the title report as the “RTV,”  </vt:lpstr>
      <vt:lpstr> has passed on to his reward, but no one let you know until the last minute.</vt:lpstr>
      <vt:lpstr> and so, no one told the title examiner to look at the probate records.</vt:lpstr>
      <vt:lpstr>In Georgia, there are four ways that title can pass when someone dies owning land.</vt:lpstr>
      <vt:lpstr>1. Devise - Testate Succession 2. Inheritance - Intestate Succession 3. Survivorship 4. Year’s Support</vt:lpstr>
      <vt:lpstr>So, your first question is:  Did the decedent leave a Will?</vt:lpstr>
      <vt:lpstr> If the answer is “No,” then you know you are dealing with an Intestate Estate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 your first question is:  Did the decedent leave a Will?</vt:lpstr>
      <vt:lpstr> If the answer is “No” the next question is:   Has anyone filed  any proceedings in the probate court?</vt:lpstr>
      <vt:lpstr>Proceedings that may be filed in the Probate Court:  </vt:lpstr>
      <vt:lpstr>If the Answer is “Yes, we have filed in the probate court,”  ask the name of the county and which type of proceeding was filed. </vt:lpstr>
      <vt:lpstr>Ask your title examiner to pull the records from the probate court so you can examine them.</vt:lpstr>
      <vt:lpstr>PowerPoint Presentation</vt:lpstr>
      <vt:lpstr>PowerPoint Presentation</vt:lpstr>
      <vt:lpstr>PowerPoint Presentation</vt:lpstr>
      <vt:lpstr>PowerPoint Presentation</vt:lpstr>
      <vt:lpstr>PowerPoint Presentation</vt:lpstr>
      <vt:lpstr>Once the Petition for Administration has been granted, the judge will appoint the personal representative to administer the estate according to the requirements of Georgia law. </vt:lpstr>
      <vt:lpstr>Once the personal representative has been appointed,   </vt:lpstr>
      <vt:lpstr>The judge of the probate court may appoint a temporary administrator for an unrepresented estate at any time.  </vt:lpstr>
      <vt:lpstr>PowerPoint Presentation</vt:lpstr>
      <vt:lpstr>In order to sell property of the estate, the personal representative must have either a Power of Sale or an Order granting Leave to Sell (i.e. the power and authority to sell real estate).  A Power of Sale:</vt:lpstr>
      <vt:lpstr>PowerPoint Presentation</vt:lpstr>
      <vt:lpstr>PowerPoint Presentation</vt:lpstr>
      <vt:lpstr>PowerPoint Presentation</vt:lpstr>
      <vt:lpstr>PowerPoint Presentation</vt:lpstr>
      <vt:lpstr>Assent </vt:lpstr>
      <vt:lpstr>Foreign Personal Representatives</vt:lpstr>
      <vt:lpstr>Title Standards</vt:lpstr>
      <vt:lpstr>Title Standards  </vt:lpstr>
      <vt:lpstr>PowerPoint Presentation</vt:lpstr>
      <vt:lpstr>PowerPoint Presentation</vt:lpstr>
      <vt:lpstr>PowerPoint Presentation</vt:lpstr>
      <vt:lpstr>PowerPoint Presentation</vt:lpstr>
    </vt:vector>
  </TitlesOfParts>
  <Company>FNF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Pollyann S. Campbell</dc:creator>
  <cp:lastModifiedBy>Pollyann S. Campbell</cp:lastModifiedBy>
  <cp:revision>100</cp:revision>
  <dcterms:created xsi:type="dcterms:W3CDTF">2017-03-03T00:12:35Z</dcterms:created>
  <dcterms:modified xsi:type="dcterms:W3CDTF">2017-03-15T04:45:53Z</dcterms:modified>
</cp:coreProperties>
</file>