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3"/>
  </p:notesMasterIdLst>
  <p:sldIdLst>
    <p:sldId id="268" r:id="rId2"/>
    <p:sldId id="256" r:id="rId3"/>
    <p:sldId id="257" r:id="rId4"/>
    <p:sldId id="259" r:id="rId5"/>
    <p:sldId id="312" r:id="rId6"/>
    <p:sldId id="262" r:id="rId7"/>
    <p:sldId id="282" r:id="rId8"/>
    <p:sldId id="276" r:id="rId9"/>
    <p:sldId id="277" r:id="rId10"/>
    <p:sldId id="289" r:id="rId11"/>
    <p:sldId id="279" r:id="rId12"/>
    <p:sldId id="278" r:id="rId13"/>
    <p:sldId id="263" r:id="rId14"/>
    <p:sldId id="288" r:id="rId15"/>
    <p:sldId id="272" r:id="rId16"/>
    <p:sldId id="286" r:id="rId17"/>
    <p:sldId id="290" r:id="rId18"/>
    <p:sldId id="283" r:id="rId19"/>
    <p:sldId id="287" r:id="rId20"/>
    <p:sldId id="264" r:id="rId21"/>
    <p:sldId id="293" r:id="rId22"/>
    <p:sldId id="271" r:id="rId23"/>
    <p:sldId id="291" r:id="rId24"/>
    <p:sldId id="295" r:id="rId25"/>
    <p:sldId id="292" r:id="rId26"/>
    <p:sldId id="260" r:id="rId27"/>
    <p:sldId id="296" r:id="rId28"/>
    <p:sldId id="270" r:id="rId29"/>
    <p:sldId id="299" r:id="rId30"/>
    <p:sldId id="300" r:id="rId31"/>
    <p:sldId id="298" r:id="rId32"/>
    <p:sldId id="301" r:id="rId33"/>
    <p:sldId id="266" r:id="rId34"/>
    <p:sldId id="315" r:id="rId35"/>
    <p:sldId id="267" r:id="rId36"/>
    <p:sldId id="309" r:id="rId37"/>
    <p:sldId id="310" r:id="rId38"/>
    <p:sldId id="307" r:id="rId39"/>
    <p:sldId id="314" r:id="rId40"/>
    <p:sldId id="316" r:id="rId41"/>
    <p:sldId id="275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4" d="100"/>
          <a:sy n="54" d="100"/>
        </p:scale>
        <p:origin x="11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E760E-330A-47DE-9974-3FBED1A50CF7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CF46F-4ECA-4691-BA7C-652BCB56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78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CF46F-4ECA-4691-BA7C-652BCB563E4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81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CD9D-6882-4CBA-BD6C-BE38C2190155}" type="datetime1">
              <a:rPr lang="en-US" smtClean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CEE5-2CC5-49B4-874B-2B1BDC6EC756}" type="datetime1">
              <a:rPr lang="en-US" smtClean="0"/>
              <a:t>9/14/2016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31C3-5F50-452E-9CC9-DD499876DEFD}" type="datetime1">
              <a:rPr lang="en-US" smtClean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2872-7C81-4E7C-A768-11D5FC3371D9}" type="datetime1">
              <a:rPr lang="en-US" smtClean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8789-3397-4993-968E-47CCB1BEB28C}" type="datetime1">
              <a:rPr lang="en-US" smtClean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A648-ABD0-4161-B538-CDCF7CE48909}" type="datetime1">
              <a:rPr lang="en-US" smtClean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6DDE-9E08-42B6-ADA3-301FC56B38CA}" type="datetime1">
              <a:rPr lang="en-US" smtClean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28DE-6D4C-4B4B-8C15-127C9CE902F2}" type="datetime1">
              <a:rPr lang="en-US" smtClean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D39B-99BB-42E9-8C79-BF12BBB03AA4}" type="datetime1">
              <a:rPr lang="en-US" smtClean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7600-68FA-4469-907D-F4C3EB97858C}" type="datetime1">
              <a:rPr lang="en-US" smtClean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7B14-580E-4668-839E-4F4910B1009C}" type="datetime1">
              <a:rPr lang="en-US" smtClean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62E1-D4DC-411A-8F57-4A7F94F861A2}" type="datetime1">
              <a:rPr lang="en-US" smtClean="0"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D717-3046-489E-9938-3F308D0A0029}" type="datetime1">
              <a:rPr lang="en-US" smtClean="0"/>
              <a:t>9/14/2016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D0D8-EFEA-4DD8-8B0B-F0AD913EE26B}" type="datetime1">
              <a:rPr lang="en-US" smtClean="0"/>
              <a:t>9/14/2016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5CA0-8B0E-4BB3-A1A7-D685C7A8D9B8}" type="datetime1">
              <a:rPr lang="en-US" smtClean="0"/>
              <a:t>9/14/2016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618C-EB9B-4A8E-881B-8AFCEF779147}" type="datetime1">
              <a:rPr lang="en-US" smtClean="0"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E267-8FBE-4AEF-ADBE-6D76713D5AF6}" type="datetime1">
              <a:rPr lang="en-US" smtClean="0"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3286D46-B21D-4DDB-AAA9-17A798F1F2E5}" type="datetime1">
              <a:rPr lang="en-US" smtClean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4365" y="1164913"/>
            <a:ext cx="1073108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 descr="H:\logo\FNTIC_K 1,2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124" y="495558"/>
            <a:ext cx="8066883" cy="1535636"/>
          </a:xfrm>
          <a:prstGeom prst="rect">
            <a:avLst/>
          </a:prstGeom>
          <a:solidFill>
            <a:srgbClr val="AFCDF4">
              <a:alpha val="0"/>
            </a:srgbClr>
          </a:solidFill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230323" y="1841497"/>
            <a:ext cx="381916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7200" b="1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15MU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211628" y="2926044"/>
            <a:ext cx="10774103" cy="2114169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kern="1200" cap="all" dirty="0">
                <a:effectLst/>
                <a:latin typeface="Albertus MT Lt" panose="020E0502030304020304" pitchFamily="34" charset="0"/>
                <a:ea typeface="+mj-ea"/>
                <a:cs typeface="+mj-cs"/>
              </a:rPr>
              <a:t>Welcome to Fidelity’s fifteen Minute university</a:t>
            </a:r>
            <a:br>
              <a:rPr lang="en-US" sz="3200" kern="1200" cap="all" dirty="0">
                <a:effectLst/>
                <a:latin typeface="Albertus MT Lt" panose="020E0502030304020304" pitchFamily="34" charset="0"/>
                <a:ea typeface="+mj-ea"/>
                <a:cs typeface="+mj-cs"/>
              </a:rPr>
            </a:br>
            <a:r>
              <a:rPr lang="en-US" sz="3200" kern="1200" cap="all" dirty="0">
                <a:effectLst/>
                <a:latin typeface="Albertus MT Lt" panose="020E0502030304020304" pitchFamily="34" charset="0"/>
                <a:ea typeface="+mj-ea"/>
                <a:cs typeface="+mj-cs"/>
              </a:rPr>
              <a:t>~</a:t>
            </a:r>
            <a:br>
              <a:rPr lang="en-US" sz="3200" kern="1200" cap="all" dirty="0">
                <a:effectLst/>
                <a:latin typeface="Albertus MT Lt" panose="020E0502030304020304" pitchFamily="34" charset="0"/>
                <a:ea typeface="+mj-ea"/>
                <a:cs typeface="+mj-cs"/>
              </a:rPr>
            </a:br>
            <a:r>
              <a:rPr lang="en-US" sz="3200" kern="1200" cap="all" dirty="0">
                <a:effectLst/>
                <a:latin typeface="Albertus MT Lt" panose="020E0502030304020304" pitchFamily="34" charset="0"/>
                <a:ea typeface="+mj-ea"/>
                <a:cs typeface="+mj-cs"/>
              </a:rPr>
              <a:t>	</a:t>
            </a:r>
            <a:r>
              <a:rPr lang="en-US" sz="2800" kern="1200" cap="all" dirty="0">
                <a:effectLst/>
                <a:latin typeface="Albertus MT Lt" panose="020E0502030304020304" pitchFamily="34" charset="0"/>
                <a:ea typeface="+mj-ea"/>
                <a:cs typeface="+mj-cs"/>
              </a:rPr>
              <a:t>Policy Forms - Which One Should I Use?</a:t>
            </a:r>
            <a:endParaRPr lang="en-US" sz="2800" dirty="0">
              <a:effectLst/>
              <a:latin typeface="Albertus MT Lt" panose="020E05020303040203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7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895527" y="118533"/>
            <a:ext cx="137714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Exhibit “A” for </a:t>
            </a:r>
          </a:p>
          <a:p>
            <a:endParaRPr lang="en-US" sz="1600" u="sng" dirty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r>
              <a:rPr lang="en-US" sz="1600" u="sng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ALTA </a:t>
            </a:r>
            <a:r>
              <a:rPr lang="en-US" sz="1600" u="sng" dirty="0">
                <a:solidFill>
                  <a:prstClr val="white"/>
                </a:solidFill>
                <a:latin typeface="Albertus MT Lt" panose="020E0502030304020304" pitchFamily="34" charset="0"/>
              </a:rPr>
              <a:t>Owners Policy with Georgia </a:t>
            </a:r>
            <a:r>
              <a:rPr lang="en-US" sz="1400" u="sng" dirty="0">
                <a:solidFill>
                  <a:prstClr val="white"/>
                </a:solidFill>
                <a:latin typeface="Albertus MT Lt" panose="020E0502030304020304" pitchFamily="34" charset="0"/>
              </a:rPr>
              <a:t>Modifications </a:t>
            </a:r>
            <a:r>
              <a:rPr lang="en-US" sz="1600" u="sng" dirty="0">
                <a:solidFill>
                  <a:prstClr val="white"/>
                </a:solidFill>
                <a:latin typeface="Albertus MT Lt" panose="020E0502030304020304" pitchFamily="34" charset="0"/>
              </a:rPr>
              <a:t>(6/17/06</a:t>
            </a:r>
            <a:r>
              <a:rPr lang="en-US" sz="1600" u="sng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)</a:t>
            </a:r>
          </a:p>
          <a:p>
            <a:endParaRPr lang="en-US" sz="1600" u="sng" dirty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r>
              <a:rPr lang="en-US" sz="1600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(“</a:t>
            </a:r>
            <a:r>
              <a:rPr lang="en-US" sz="1600" dirty="0">
                <a:solidFill>
                  <a:prstClr val="white"/>
                </a:solidFill>
                <a:latin typeface="Albertus MT Lt" panose="020E0502030304020304" pitchFamily="34" charset="0"/>
              </a:rPr>
              <a:t>Long Form Owners</a:t>
            </a:r>
            <a:r>
              <a:rPr lang="en-US" sz="1600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”)</a:t>
            </a:r>
          </a:p>
          <a:p>
            <a:endParaRPr lang="en-US" sz="1600" dirty="0" smtClean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endParaRPr lang="en-US" sz="1600" dirty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endParaRPr lang="en-US" sz="1600" dirty="0" smtClean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endParaRPr lang="en-US" sz="1600" dirty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endParaRPr lang="en-US" sz="1600" dirty="0" smtClean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endParaRPr lang="en-US" sz="1600" dirty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endParaRPr lang="en-US" sz="1600" dirty="0" smtClean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endParaRPr lang="en-US" sz="1600" dirty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endParaRPr lang="en-US" sz="1600" dirty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r>
              <a:rPr lang="en-US" sz="1600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Jacket </a:t>
            </a:r>
            <a:r>
              <a:rPr lang="en-US" sz="1600" dirty="0">
                <a:solidFill>
                  <a:prstClr val="white"/>
                </a:solidFill>
                <a:latin typeface="Albertus MT Lt" panose="020E0502030304020304" pitchFamily="34" charset="0"/>
              </a:rPr>
              <a:t>No 2730610</a:t>
            </a:r>
            <a:endParaRPr lang="en-US" sz="16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04" y="67732"/>
            <a:ext cx="5149557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9499" y="280431"/>
            <a:ext cx="11389216" cy="96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     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0" y="1234465"/>
            <a:ext cx="11302772" cy="44720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0933" y="537425"/>
            <a:ext cx="116677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prstClr val="white"/>
                </a:solidFill>
                <a:latin typeface="Albertus MT Lt" panose="020E0502030304020304" pitchFamily="34" charset="0"/>
              </a:rPr>
              <a:t>ALTA Owners Policy with Georgia Modifications (6/17/06)</a:t>
            </a:r>
            <a:r>
              <a:rPr lang="en-US" sz="2000" dirty="0">
                <a:solidFill>
                  <a:prstClr val="white"/>
                </a:solidFill>
                <a:latin typeface="Albertus MT Lt" panose="020E0502030304020304" pitchFamily="34" charset="0"/>
              </a:rPr>
              <a:t> (“Long Form Owners”)	Jacket No 2730610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7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9499" y="280431"/>
            <a:ext cx="11389216" cy="96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     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0933" y="537425"/>
            <a:ext cx="116677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prstClr val="white"/>
                </a:solidFill>
                <a:latin typeface="Albertus MT Lt" panose="020E0502030304020304" pitchFamily="34" charset="0"/>
              </a:rPr>
              <a:t>ALTA Owners Policy with Georgia Modifications (6/17/06)</a:t>
            </a:r>
            <a:r>
              <a:rPr lang="en-US" sz="2000" dirty="0">
                <a:solidFill>
                  <a:prstClr val="white"/>
                </a:solidFill>
                <a:latin typeface="Albertus MT Lt" panose="020E0502030304020304" pitchFamily="34" charset="0"/>
              </a:rPr>
              <a:t> (“Long Form Owners”)	Jacket No 2730610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0" y="1790163"/>
            <a:ext cx="10855958" cy="325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7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759" y="472661"/>
            <a:ext cx="11307652" cy="1703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>
                <a:latin typeface="Albertus MT Lt" panose="020E0502030304020304" pitchFamily="34" charset="0"/>
              </a:rPr>
              <a:t>Standard Coverage:</a:t>
            </a:r>
          </a:p>
          <a:p>
            <a:pPr marL="342900" indent="-342900">
              <a:buAutoNum type="arabicPeriod"/>
            </a:pPr>
            <a:endParaRPr lang="en-US" sz="3200" u="sng" dirty="0">
              <a:latin typeface="Albertus MT Lt" panose="020E0502030304020304" pitchFamily="34" charset="0"/>
            </a:endParaRPr>
          </a:p>
          <a:p>
            <a:r>
              <a:rPr lang="en-US" sz="2000" u="sng" dirty="0" smtClean="0">
                <a:latin typeface="Albertus MT Lt" panose="020E0502030304020304" pitchFamily="34" charset="0"/>
              </a:rPr>
              <a:t>ALTA Loan </a:t>
            </a:r>
            <a:r>
              <a:rPr lang="en-US" sz="2000" u="sng" dirty="0">
                <a:latin typeface="Albertus MT Lt" panose="020E0502030304020304" pitchFamily="34" charset="0"/>
              </a:rPr>
              <a:t>Policy with </a:t>
            </a:r>
            <a:r>
              <a:rPr lang="en-US" sz="2000" u="sng" dirty="0" smtClean="0">
                <a:latin typeface="Albertus MT Lt" panose="020E0502030304020304" pitchFamily="34" charset="0"/>
              </a:rPr>
              <a:t>Georgia Modifications </a:t>
            </a:r>
            <a:r>
              <a:rPr lang="en-US" sz="2000" u="sng" dirty="0">
                <a:latin typeface="Albertus MT Lt" panose="020E0502030304020304" pitchFamily="34" charset="0"/>
              </a:rPr>
              <a:t>(6/17/06</a:t>
            </a:r>
            <a:r>
              <a:rPr lang="en-US" sz="2000" u="sng" dirty="0" smtClean="0">
                <a:latin typeface="Albertus MT Lt" panose="020E0502030304020304" pitchFamily="34" charset="0"/>
              </a:rPr>
              <a:t>)</a:t>
            </a:r>
            <a:r>
              <a:rPr lang="en-US" sz="2000" dirty="0" smtClean="0">
                <a:latin typeface="Albertus MT Lt" panose="020E0502030304020304" pitchFamily="34" charset="0"/>
              </a:rPr>
              <a:t> (“</a:t>
            </a:r>
            <a:r>
              <a:rPr lang="en-US" sz="2000" dirty="0">
                <a:latin typeface="Albertus MT Lt" panose="020E0502030304020304" pitchFamily="34" charset="0"/>
              </a:rPr>
              <a:t>Long Form </a:t>
            </a:r>
            <a:r>
              <a:rPr lang="en-US" sz="2000" dirty="0" smtClean="0">
                <a:latin typeface="Albertus MT Lt" panose="020E0502030304020304" pitchFamily="34" charset="0"/>
              </a:rPr>
              <a:t>Loan”)	     Jacket </a:t>
            </a:r>
            <a:r>
              <a:rPr lang="en-US" sz="2000" dirty="0">
                <a:latin typeface="Albertus MT Lt" panose="020E0502030304020304" pitchFamily="34" charset="0"/>
              </a:rPr>
              <a:t>No </a:t>
            </a:r>
            <a:r>
              <a:rPr lang="en-US" sz="2000" dirty="0" smtClean="0">
                <a:latin typeface="Albertus MT Lt" panose="020E0502030304020304" pitchFamily="34" charset="0"/>
              </a:rPr>
              <a:t>2730710</a:t>
            </a:r>
            <a:endParaRPr lang="en-US" dirty="0"/>
          </a:p>
          <a:p>
            <a:pPr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8438" y="2113752"/>
            <a:ext cx="111058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lbertus MT Lt" panose="020E0502030304020304" pitchFamily="34" charset="0"/>
              </a:rPr>
              <a:t>When </a:t>
            </a:r>
            <a:r>
              <a:rPr lang="en-US" sz="2000" dirty="0">
                <a:latin typeface="Albertus MT Lt" panose="020E0502030304020304" pitchFamily="34" charset="0"/>
              </a:rPr>
              <a:t>can you use it</a:t>
            </a:r>
            <a:r>
              <a:rPr lang="en-US" sz="2000" dirty="0" smtClean="0">
                <a:latin typeface="Albertus MT Lt" panose="020E0502030304020304" pitchFamily="34" charset="0"/>
              </a:rPr>
              <a:t>?</a:t>
            </a:r>
          </a:p>
          <a:p>
            <a:endParaRPr lang="en-US" sz="2000" dirty="0">
              <a:latin typeface="Albertus MT Lt" panose="020E05020303040203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Albertus MT Lt" panose="020E0502030304020304" pitchFamily="34" charset="0"/>
              </a:rPr>
              <a:t>“Universal” Policy - Can be used for all </a:t>
            </a:r>
            <a:r>
              <a:rPr lang="en-US" sz="2000" dirty="0" smtClean="0">
                <a:latin typeface="Albertus MT Lt" panose="020E0502030304020304" pitchFamily="34" charset="0"/>
              </a:rPr>
              <a:t>transactions</a:t>
            </a:r>
            <a:endParaRPr lang="en-US" sz="2000" dirty="0">
              <a:latin typeface="Albertus MT Lt" panose="020E05020303040203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876" y="1997906"/>
            <a:ext cx="3381338" cy="452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759" y="472661"/>
            <a:ext cx="1130765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u="sng" dirty="0">
                <a:latin typeface="Albertus MT Lt" panose="020E0502030304020304" pitchFamily="34" charset="0"/>
              </a:rPr>
              <a:t>ALTA Loan Policy with Georgia Modifications (6/17/06)</a:t>
            </a:r>
            <a:r>
              <a:rPr lang="en-US" dirty="0">
                <a:latin typeface="Albertus MT Lt" panose="020E0502030304020304" pitchFamily="34" charset="0"/>
              </a:rPr>
              <a:t> (“Long Form Loan”)	     Jacket No 2730710</a:t>
            </a:r>
            <a:endParaRPr lang="en-US" dirty="0"/>
          </a:p>
          <a:p>
            <a:pPr>
              <a:lnSpc>
                <a:spcPct val="115000"/>
              </a:lnSpc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59" y="1571223"/>
            <a:ext cx="11138707" cy="376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759" y="472661"/>
            <a:ext cx="1130765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75" y="101598"/>
            <a:ext cx="5150235" cy="66717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7067" y="472661"/>
            <a:ext cx="47074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u="sng" dirty="0">
                <a:solidFill>
                  <a:prstClr val="white"/>
                </a:solidFill>
                <a:latin typeface="Albertus MT Lt" panose="020E0502030304020304" pitchFamily="34" charset="0"/>
              </a:rPr>
              <a:t>ALTA Loan Policy with Georgia Modifications (6/17/06)</a:t>
            </a:r>
            <a:r>
              <a:rPr lang="en-US" sz="2000" dirty="0">
                <a:solidFill>
                  <a:prstClr val="white"/>
                </a:solidFill>
                <a:latin typeface="Albertus MT Lt" panose="020E0502030304020304" pitchFamily="34" charset="0"/>
              </a:rPr>
              <a:t> </a:t>
            </a:r>
            <a:endParaRPr lang="en-US" sz="2000" dirty="0" smtClean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pPr lvl="0"/>
            <a:endParaRPr lang="en-US" sz="2000" dirty="0" smtClean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pPr lvl="0"/>
            <a:r>
              <a:rPr lang="en-US" sz="2000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(“</a:t>
            </a:r>
            <a:r>
              <a:rPr lang="en-US" sz="2000" dirty="0">
                <a:solidFill>
                  <a:prstClr val="white"/>
                </a:solidFill>
                <a:latin typeface="Albertus MT Lt" panose="020E0502030304020304" pitchFamily="34" charset="0"/>
              </a:rPr>
              <a:t>Long Form Loan”)	</a:t>
            </a:r>
            <a:endParaRPr lang="en-US" sz="2000" dirty="0" smtClean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pPr lvl="0"/>
            <a:r>
              <a:rPr lang="en-US" sz="2000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    </a:t>
            </a:r>
          </a:p>
          <a:p>
            <a:pPr lvl="0"/>
            <a:r>
              <a:rPr lang="en-US" sz="2000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Jacket </a:t>
            </a:r>
            <a:r>
              <a:rPr lang="en-US" sz="2000" dirty="0">
                <a:solidFill>
                  <a:prstClr val="white"/>
                </a:solidFill>
                <a:latin typeface="Albertus MT Lt" panose="020E0502030304020304" pitchFamily="34" charset="0"/>
              </a:rPr>
              <a:t>No 2730710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0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6049" y="472661"/>
            <a:ext cx="1255018" cy="5861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400" u="sng" dirty="0" smtClean="0">
                <a:latin typeface="Albertus MT Lt" panose="020E0502030304020304" pitchFamily="34" charset="0"/>
              </a:rPr>
              <a:t>Schedule A and </a:t>
            </a:r>
          </a:p>
          <a:p>
            <a:pPr>
              <a:lnSpc>
                <a:spcPct val="115000"/>
              </a:lnSpc>
            </a:pPr>
            <a:r>
              <a:rPr lang="en-US" sz="1400" u="sng" dirty="0" smtClean="0">
                <a:latin typeface="Albertus MT Lt" panose="020E0502030304020304" pitchFamily="34" charset="0"/>
              </a:rPr>
              <a:t>Exhibit “A” for </a:t>
            </a:r>
          </a:p>
          <a:p>
            <a:pPr>
              <a:lnSpc>
                <a:spcPct val="115000"/>
              </a:lnSpc>
            </a:pPr>
            <a:endParaRPr lang="en-US" sz="1400" u="sng" dirty="0">
              <a:latin typeface="Albertus MT Lt" panose="020E05020303040203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400" u="sng" dirty="0" smtClean="0">
                <a:latin typeface="Albertus MT Lt" panose="020E0502030304020304" pitchFamily="34" charset="0"/>
              </a:rPr>
              <a:t>ALTA</a:t>
            </a:r>
          </a:p>
          <a:p>
            <a:pPr>
              <a:lnSpc>
                <a:spcPct val="115000"/>
              </a:lnSpc>
            </a:pPr>
            <a:r>
              <a:rPr lang="en-US" sz="1400" u="sng" dirty="0" smtClean="0">
                <a:latin typeface="Albertus MT Lt" panose="020E0502030304020304" pitchFamily="34" charset="0"/>
              </a:rPr>
              <a:t> </a:t>
            </a:r>
            <a:r>
              <a:rPr lang="en-US" sz="1400" u="sng" dirty="0">
                <a:latin typeface="Albertus MT Lt" panose="020E0502030304020304" pitchFamily="34" charset="0"/>
              </a:rPr>
              <a:t>Loan Policy with Georgia Modifications </a:t>
            </a:r>
            <a:r>
              <a:rPr lang="en-US" sz="1400" dirty="0">
                <a:latin typeface="Albertus MT Lt" panose="020E0502030304020304" pitchFamily="34" charset="0"/>
              </a:rPr>
              <a:t>(6/17/06) </a:t>
            </a:r>
            <a:endParaRPr lang="en-US" sz="1400" dirty="0" smtClean="0">
              <a:latin typeface="Albertus MT Lt" panose="020E0502030304020304" pitchFamily="34" charset="0"/>
            </a:endParaRPr>
          </a:p>
          <a:p>
            <a:pPr>
              <a:lnSpc>
                <a:spcPct val="115000"/>
              </a:lnSpc>
            </a:pPr>
            <a:endParaRPr lang="en-US" sz="1400" dirty="0">
              <a:latin typeface="Albertus MT Lt" panose="020E05020303040203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400" dirty="0" smtClean="0">
                <a:latin typeface="Albertus MT Lt" panose="020E0502030304020304" pitchFamily="34" charset="0"/>
              </a:rPr>
              <a:t>(“</a:t>
            </a:r>
            <a:r>
              <a:rPr lang="en-US" sz="1400" dirty="0">
                <a:latin typeface="Albertus MT Lt" panose="020E0502030304020304" pitchFamily="34" charset="0"/>
              </a:rPr>
              <a:t>Long Form Loan</a:t>
            </a:r>
            <a:r>
              <a:rPr lang="en-US" sz="1400" dirty="0" smtClean="0">
                <a:latin typeface="Albertus MT Lt" panose="020E0502030304020304" pitchFamily="34" charset="0"/>
              </a:rPr>
              <a:t>”)</a:t>
            </a:r>
          </a:p>
          <a:p>
            <a:pPr>
              <a:lnSpc>
                <a:spcPct val="115000"/>
              </a:lnSpc>
            </a:pPr>
            <a:r>
              <a:rPr lang="en-US" sz="1400" dirty="0">
                <a:latin typeface="Albertus MT Lt" panose="020E0502030304020304" pitchFamily="34" charset="0"/>
              </a:rPr>
              <a:t>	</a:t>
            </a:r>
            <a:endParaRPr lang="en-US" sz="1400" dirty="0" smtClean="0">
              <a:latin typeface="Albertus MT Lt" panose="020E0502030304020304" pitchFamily="34" charset="0"/>
            </a:endParaRPr>
          </a:p>
          <a:p>
            <a:pPr>
              <a:lnSpc>
                <a:spcPct val="115000"/>
              </a:lnSpc>
            </a:pPr>
            <a:endParaRPr lang="en-US" sz="1400" dirty="0">
              <a:latin typeface="Albertus MT Lt" panose="020E0502030304020304" pitchFamily="34" charset="0"/>
            </a:endParaRPr>
          </a:p>
          <a:p>
            <a:pPr>
              <a:lnSpc>
                <a:spcPct val="115000"/>
              </a:lnSpc>
            </a:pPr>
            <a:endParaRPr lang="en-US" sz="1400" dirty="0" smtClean="0">
              <a:latin typeface="Albertus MT Lt" panose="020E0502030304020304" pitchFamily="34" charset="0"/>
            </a:endParaRPr>
          </a:p>
          <a:p>
            <a:pPr>
              <a:lnSpc>
                <a:spcPct val="115000"/>
              </a:lnSpc>
            </a:pPr>
            <a:endParaRPr lang="en-US" sz="1400" dirty="0">
              <a:latin typeface="Albertus MT Lt" panose="020E0502030304020304" pitchFamily="34" charset="0"/>
            </a:endParaRPr>
          </a:p>
          <a:p>
            <a:pPr>
              <a:lnSpc>
                <a:spcPct val="115000"/>
              </a:lnSpc>
            </a:pPr>
            <a:endParaRPr lang="en-US" sz="1400" dirty="0" smtClean="0">
              <a:latin typeface="Albertus MT Lt" panose="020E0502030304020304" pitchFamily="34" charset="0"/>
            </a:endParaRPr>
          </a:p>
          <a:p>
            <a:pPr>
              <a:lnSpc>
                <a:spcPct val="115000"/>
              </a:lnSpc>
            </a:pPr>
            <a:endParaRPr lang="en-US" sz="1400" dirty="0">
              <a:latin typeface="Albertus MT Lt" panose="020E0502030304020304" pitchFamily="34" charset="0"/>
            </a:endParaRPr>
          </a:p>
          <a:p>
            <a:pPr>
              <a:lnSpc>
                <a:spcPct val="115000"/>
              </a:lnSpc>
            </a:pPr>
            <a:endParaRPr lang="en-US" sz="1400" dirty="0" smtClean="0">
              <a:latin typeface="Albertus MT Lt" panose="020E05020303040203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400" dirty="0" smtClean="0">
                <a:latin typeface="Albertus MT Lt" panose="020E0502030304020304" pitchFamily="34" charset="0"/>
              </a:rPr>
              <a:t>     </a:t>
            </a:r>
            <a:r>
              <a:rPr lang="en-US" sz="1400" dirty="0">
                <a:latin typeface="Albertus MT Lt" panose="020E0502030304020304" pitchFamily="34" charset="0"/>
              </a:rPr>
              <a:t>Jacket No 2730710</a:t>
            </a:r>
            <a:endParaRPr lang="en-US" sz="1400" dirty="0"/>
          </a:p>
          <a:p>
            <a:pPr>
              <a:lnSpc>
                <a:spcPct val="115000"/>
              </a:lnSpc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95" y="195243"/>
            <a:ext cx="4921568" cy="645955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73" y="195243"/>
            <a:ext cx="4915706" cy="64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1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6" y="164378"/>
            <a:ext cx="5057827" cy="658440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628" y="138901"/>
            <a:ext cx="5029626" cy="66098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730125" y="164378"/>
            <a:ext cx="1255018" cy="6357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400" u="sng" dirty="0" smtClean="0">
                <a:latin typeface="Albertus MT Lt" panose="020E0502030304020304" pitchFamily="34" charset="0"/>
              </a:rPr>
              <a:t>Schedule B </a:t>
            </a:r>
          </a:p>
          <a:p>
            <a:pPr>
              <a:lnSpc>
                <a:spcPct val="115000"/>
              </a:lnSpc>
            </a:pPr>
            <a:r>
              <a:rPr lang="en-US" sz="1400" u="sng" dirty="0" smtClean="0">
                <a:latin typeface="Albertus MT Lt" panose="020E0502030304020304" pitchFamily="34" charset="0"/>
              </a:rPr>
              <a:t>Part I</a:t>
            </a:r>
          </a:p>
          <a:p>
            <a:pPr>
              <a:lnSpc>
                <a:spcPct val="115000"/>
              </a:lnSpc>
            </a:pPr>
            <a:r>
              <a:rPr lang="en-US" sz="1400" u="sng" dirty="0" smtClean="0">
                <a:latin typeface="Albertus MT Lt" panose="020E0502030304020304" pitchFamily="34" charset="0"/>
              </a:rPr>
              <a:t>and </a:t>
            </a:r>
          </a:p>
          <a:p>
            <a:pPr>
              <a:lnSpc>
                <a:spcPct val="115000"/>
              </a:lnSpc>
            </a:pPr>
            <a:r>
              <a:rPr lang="en-US" sz="1400" u="sng" dirty="0" smtClean="0">
                <a:latin typeface="Albertus MT Lt" panose="020E0502030304020304" pitchFamily="34" charset="0"/>
              </a:rPr>
              <a:t>Schedule B </a:t>
            </a:r>
          </a:p>
          <a:p>
            <a:pPr>
              <a:lnSpc>
                <a:spcPct val="115000"/>
              </a:lnSpc>
            </a:pPr>
            <a:r>
              <a:rPr lang="en-US" sz="1400" u="sng" dirty="0" smtClean="0">
                <a:latin typeface="Albertus MT Lt" panose="020E0502030304020304" pitchFamily="34" charset="0"/>
              </a:rPr>
              <a:t>Part II </a:t>
            </a:r>
          </a:p>
          <a:p>
            <a:pPr>
              <a:lnSpc>
                <a:spcPct val="115000"/>
              </a:lnSpc>
            </a:pPr>
            <a:r>
              <a:rPr lang="en-US" sz="1400" u="sng" dirty="0" smtClean="0">
                <a:latin typeface="Albertus MT Lt" panose="020E0502030304020304" pitchFamily="34" charset="0"/>
              </a:rPr>
              <a:t>for </a:t>
            </a:r>
          </a:p>
          <a:p>
            <a:pPr>
              <a:lnSpc>
                <a:spcPct val="115000"/>
              </a:lnSpc>
            </a:pPr>
            <a:endParaRPr lang="en-US" sz="1400" u="sng" dirty="0">
              <a:latin typeface="Albertus MT Lt" panose="020E05020303040203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400" u="sng" dirty="0" smtClean="0">
                <a:latin typeface="Albertus MT Lt" panose="020E0502030304020304" pitchFamily="34" charset="0"/>
              </a:rPr>
              <a:t>ALTA</a:t>
            </a:r>
          </a:p>
          <a:p>
            <a:pPr>
              <a:lnSpc>
                <a:spcPct val="115000"/>
              </a:lnSpc>
            </a:pPr>
            <a:r>
              <a:rPr lang="en-US" sz="1400" u="sng" dirty="0" smtClean="0">
                <a:latin typeface="Albertus MT Lt" panose="020E0502030304020304" pitchFamily="34" charset="0"/>
              </a:rPr>
              <a:t> </a:t>
            </a:r>
            <a:r>
              <a:rPr lang="en-US" sz="1400" u="sng" dirty="0">
                <a:latin typeface="Albertus MT Lt" panose="020E0502030304020304" pitchFamily="34" charset="0"/>
              </a:rPr>
              <a:t>Loan Policy with Georgia Modifications </a:t>
            </a:r>
            <a:r>
              <a:rPr lang="en-US" sz="1400" dirty="0">
                <a:latin typeface="Albertus MT Lt" panose="020E0502030304020304" pitchFamily="34" charset="0"/>
              </a:rPr>
              <a:t>(6/17/06) </a:t>
            </a:r>
            <a:endParaRPr lang="en-US" sz="1400" dirty="0" smtClean="0">
              <a:latin typeface="Albertus MT Lt" panose="020E0502030304020304" pitchFamily="34" charset="0"/>
            </a:endParaRPr>
          </a:p>
          <a:p>
            <a:pPr>
              <a:lnSpc>
                <a:spcPct val="115000"/>
              </a:lnSpc>
            </a:pPr>
            <a:endParaRPr lang="en-US" sz="1400" dirty="0">
              <a:latin typeface="Albertus MT Lt" panose="020E05020303040203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400" dirty="0" smtClean="0">
                <a:latin typeface="Albertus MT Lt" panose="020E0502030304020304" pitchFamily="34" charset="0"/>
              </a:rPr>
              <a:t>(“</a:t>
            </a:r>
            <a:r>
              <a:rPr lang="en-US" sz="1400" dirty="0">
                <a:latin typeface="Albertus MT Lt" panose="020E0502030304020304" pitchFamily="34" charset="0"/>
              </a:rPr>
              <a:t>Long Form Loan</a:t>
            </a:r>
            <a:r>
              <a:rPr lang="en-US" sz="1400" dirty="0" smtClean="0">
                <a:latin typeface="Albertus MT Lt" panose="020E0502030304020304" pitchFamily="34" charset="0"/>
              </a:rPr>
              <a:t>”)</a:t>
            </a:r>
          </a:p>
          <a:p>
            <a:pPr>
              <a:lnSpc>
                <a:spcPct val="115000"/>
              </a:lnSpc>
            </a:pPr>
            <a:r>
              <a:rPr lang="en-US" sz="1400" dirty="0">
                <a:latin typeface="Albertus MT Lt" panose="020E0502030304020304" pitchFamily="34" charset="0"/>
              </a:rPr>
              <a:t>	</a:t>
            </a:r>
            <a:endParaRPr lang="en-US" sz="1400" dirty="0" smtClean="0">
              <a:latin typeface="Albertus MT Lt" panose="020E0502030304020304" pitchFamily="34" charset="0"/>
            </a:endParaRPr>
          </a:p>
          <a:p>
            <a:pPr>
              <a:lnSpc>
                <a:spcPct val="115000"/>
              </a:lnSpc>
            </a:pPr>
            <a:endParaRPr lang="en-US" sz="1400" dirty="0">
              <a:latin typeface="Albertus MT Lt" panose="020E0502030304020304" pitchFamily="34" charset="0"/>
            </a:endParaRPr>
          </a:p>
          <a:p>
            <a:pPr>
              <a:lnSpc>
                <a:spcPct val="115000"/>
              </a:lnSpc>
            </a:pPr>
            <a:endParaRPr lang="en-US" sz="1400" dirty="0" smtClean="0">
              <a:latin typeface="Albertus MT Lt" panose="020E0502030304020304" pitchFamily="34" charset="0"/>
            </a:endParaRPr>
          </a:p>
          <a:p>
            <a:pPr>
              <a:lnSpc>
                <a:spcPct val="115000"/>
              </a:lnSpc>
            </a:pPr>
            <a:endParaRPr lang="en-US" sz="1400" dirty="0">
              <a:latin typeface="Albertus MT Lt" panose="020E0502030304020304" pitchFamily="34" charset="0"/>
            </a:endParaRPr>
          </a:p>
          <a:p>
            <a:pPr>
              <a:lnSpc>
                <a:spcPct val="115000"/>
              </a:lnSpc>
            </a:pPr>
            <a:endParaRPr lang="en-US" sz="1400" dirty="0" smtClean="0">
              <a:latin typeface="Albertus MT Lt" panose="020E0502030304020304" pitchFamily="34" charset="0"/>
            </a:endParaRPr>
          </a:p>
          <a:p>
            <a:pPr>
              <a:lnSpc>
                <a:spcPct val="115000"/>
              </a:lnSpc>
            </a:pPr>
            <a:endParaRPr lang="en-US" sz="1400" dirty="0">
              <a:latin typeface="Albertus MT Lt" panose="020E0502030304020304" pitchFamily="34" charset="0"/>
            </a:endParaRPr>
          </a:p>
          <a:p>
            <a:pPr>
              <a:lnSpc>
                <a:spcPct val="115000"/>
              </a:lnSpc>
            </a:pPr>
            <a:endParaRPr lang="en-US" sz="1400" dirty="0" smtClean="0">
              <a:latin typeface="Albertus MT Lt" panose="020E05020303040203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400" dirty="0" smtClean="0">
                <a:latin typeface="Albertus MT Lt" panose="020E0502030304020304" pitchFamily="34" charset="0"/>
              </a:rPr>
              <a:t>     </a:t>
            </a:r>
            <a:r>
              <a:rPr lang="en-US" sz="1400" dirty="0">
                <a:latin typeface="Albertus MT Lt" panose="020E0502030304020304" pitchFamily="34" charset="0"/>
              </a:rPr>
              <a:t>Jacket No 2730710</a:t>
            </a:r>
            <a:endParaRPr lang="en-US" sz="1400" dirty="0"/>
          </a:p>
          <a:p>
            <a:pPr>
              <a:lnSpc>
                <a:spcPct val="115000"/>
              </a:lnSpc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7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759" y="472661"/>
            <a:ext cx="1130765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u="sng" dirty="0">
                <a:latin typeface="Albertus MT Lt" panose="020E0502030304020304" pitchFamily="34" charset="0"/>
              </a:rPr>
              <a:t>ALTA Loan Policy with Georgia Modifications (6/17/06)</a:t>
            </a:r>
            <a:r>
              <a:rPr lang="en-US" dirty="0">
                <a:latin typeface="Albertus MT Lt" panose="020E0502030304020304" pitchFamily="34" charset="0"/>
              </a:rPr>
              <a:t> (“Long Form Loan”)	     Jacket No 2730710</a:t>
            </a:r>
            <a:endParaRPr lang="en-US" dirty="0"/>
          </a:p>
          <a:p>
            <a:pPr>
              <a:lnSpc>
                <a:spcPct val="115000"/>
              </a:lnSpc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0" y="1507067"/>
            <a:ext cx="11055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759" y="472661"/>
            <a:ext cx="1130765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u="sng" dirty="0">
                <a:latin typeface="Albertus MT Lt" panose="020E0502030304020304" pitchFamily="34" charset="0"/>
              </a:rPr>
              <a:t>ALTA Loan Policy with Georgia Modifications (6/17/06)</a:t>
            </a:r>
            <a:r>
              <a:rPr lang="en-US" dirty="0">
                <a:latin typeface="Albertus MT Lt" panose="020E0502030304020304" pitchFamily="34" charset="0"/>
              </a:rPr>
              <a:t> (“Long Form Loan”)	     Jacket No 2730710</a:t>
            </a:r>
            <a:endParaRPr lang="en-US" dirty="0"/>
          </a:p>
          <a:p>
            <a:pPr>
              <a:lnSpc>
                <a:spcPct val="115000"/>
              </a:lnSpc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23" y="1442434"/>
            <a:ext cx="11259464" cy="401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9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144" y="170643"/>
            <a:ext cx="7017354" cy="3158068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latin typeface="Albertus MT Lt" panose="020E0502030304020304" pitchFamily="34" charset="0"/>
              </a:rPr>
              <a:t>Policy Forms </a:t>
            </a:r>
            <a:r>
              <a:rPr lang="en-US" sz="7200" dirty="0" smtClean="0">
                <a:latin typeface="Albertus MT Lt" panose="020E0502030304020304" pitchFamily="34" charset="0"/>
              </a:rPr>
              <a:t>–</a:t>
            </a:r>
            <a:br>
              <a:rPr lang="en-US" sz="7200" dirty="0" smtClean="0">
                <a:latin typeface="Albertus MT Lt" panose="020E0502030304020304" pitchFamily="34" charset="0"/>
              </a:rPr>
            </a:br>
            <a:r>
              <a:rPr lang="en-US" sz="7200" dirty="0"/>
              <a:t/>
            </a:r>
            <a:br>
              <a:rPr lang="en-US" sz="7200" dirty="0"/>
            </a:b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5732" y="1260341"/>
            <a:ext cx="6400800" cy="194733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Albertus MT Lt" panose="020E0502030304020304" pitchFamily="34" charset="0"/>
              </a:rPr>
              <a:t>Which One Should I Use?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49930" y="3444742"/>
            <a:ext cx="6400800" cy="1947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5400" dirty="0">
              <a:solidFill>
                <a:schemeClr val="tx1"/>
              </a:solidFill>
              <a:latin typeface="Albertus MT Lt" panose="020E05020303040203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7055" y="3604874"/>
            <a:ext cx="7675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white"/>
                </a:solidFill>
                <a:latin typeface="Albertus MT Lt" panose="020E0502030304020304" pitchFamily="34" charset="0"/>
              </a:rPr>
              <a:t>QUESTIONS?  COMMENTS?  SUGGESTIONS?  </a:t>
            </a:r>
          </a:p>
          <a:p>
            <a:pPr lvl="0"/>
            <a:endParaRPr lang="en-US" sz="2800" dirty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pPr lvl="0"/>
            <a:r>
              <a:rPr lang="en-US" sz="2800" dirty="0">
                <a:solidFill>
                  <a:prstClr val="white"/>
                </a:solidFill>
                <a:latin typeface="Albertus MT Lt" panose="020E0502030304020304" pitchFamily="34" charset="0"/>
              </a:rPr>
              <a:t>Please email to:  Polly.Campbell@fnf.com</a:t>
            </a:r>
          </a:p>
        </p:txBody>
      </p:sp>
    </p:spTree>
    <p:extLst>
      <p:ext uri="{BB962C8B-B14F-4D97-AF65-F5344CB8AC3E}">
        <p14:creationId xmlns:p14="http://schemas.microsoft.com/office/powerpoint/2010/main" val="88546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739" y="377384"/>
            <a:ext cx="11556644" cy="211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>
                <a:latin typeface="Albertus MT Lt" panose="020E0502030304020304" pitchFamily="34" charset="0"/>
              </a:rPr>
              <a:t>Standard Coverage: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000" u="sng" dirty="0" smtClean="0">
                <a:latin typeface="Albertus MT Lt" panose="020E0502030304020304" pitchFamily="34" charset="0"/>
              </a:rPr>
              <a:t>ALTA Short Form Residential Loan Policy with Georgia Modifications (6/17/07</a:t>
            </a:r>
            <a:r>
              <a:rPr lang="en-US" sz="2000" dirty="0">
                <a:latin typeface="Albertus MT Lt" panose="020E0502030304020304" pitchFamily="34" charset="0"/>
              </a:rPr>
              <a:t>) </a:t>
            </a:r>
            <a:r>
              <a:rPr lang="en-US" sz="2000" dirty="0" smtClean="0">
                <a:latin typeface="Albertus MT Lt" panose="020E0502030304020304" pitchFamily="34" charset="0"/>
              </a:rPr>
              <a:t>	Jacket No 2734310 		</a:t>
            </a:r>
            <a:endParaRPr lang="en-US" sz="2000" u="sng" dirty="0" smtClean="0">
              <a:latin typeface="Albertus MT Lt" panose="020E0502030304020304" pitchFamily="34" charset="0"/>
            </a:endParaRPr>
          </a:p>
          <a:p>
            <a:pPr>
              <a:lnSpc>
                <a:spcPct val="115000"/>
              </a:lnSpc>
            </a:pPr>
            <a:endParaRPr lang="en-US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8745" y="1531085"/>
            <a:ext cx="9457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lbertus MT Lt" panose="020E0502030304020304" pitchFamily="34" charset="0"/>
              </a:rPr>
              <a:t>When </a:t>
            </a:r>
            <a:r>
              <a:rPr lang="en-US" dirty="0">
                <a:latin typeface="Albertus MT Lt" panose="020E0502030304020304" pitchFamily="34" charset="0"/>
              </a:rPr>
              <a:t>can you use it</a:t>
            </a:r>
            <a:r>
              <a:rPr lang="en-US" dirty="0" smtClean="0">
                <a:latin typeface="Albertus MT Lt" panose="020E0502030304020304" pitchFamily="34" charset="0"/>
              </a:rPr>
              <a:t>?</a:t>
            </a:r>
          </a:p>
          <a:p>
            <a:endParaRPr lang="en-US" dirty="0">
              <a:latin typeface="Albertus MT Lt" panose="020E05020303040203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Albertus MT Lt" panose="020E0502030304020304" pitchFamily="34" charset="0"/>
              </a:rPr>
              <a:t>Should </a:t>
            </a:r>
            <a:r>
              <a:rPr lang="en-US" dirty="0">
                <a:latin typeface="Albertus MT Lt" panose="020E0502030304020304" pitchFamily="34" charset="0"/>
              </a:rPr>
              <a:t>be issued ONLY </a:t>
            </a:r>
            <a:r>
              <a:rPr lang="en-US" dirty="0" smtClean="0">
                <a:latin typeface="Albertus MT Lt" panose="020E0502030304020304" pitchFamily="34" charset="0"/>
              </a:rPr>
              <a:t>for Residential Property</a:t>
            </a:r>
          </a:p>
          <a:p>
            <a:endParaRPr lang="en-US" dirty="0" smtClean="0">
              <a:latin typeface="Albertus MT Lt" panose="020E05020303040203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43" y="1803043"/>
            <a:ext cx="35797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739" y="377384"/>
            <a:ext cx="1155664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000" u="sng" dirty="0" smtClean="0">
                <a:latin typeface="Albertus MT Lt" panose="020E0502030304020304" pitchFamily="34" charset="0"/>
              </a:rPr>
              <a:t>ALTA Short Form Residential Loan Policy with Georgia Modifications</a:t>
            </a:r>
            <a:r>
              <a:rPr lang="en-US" sz="2000" dirty="0" smtClean="0">
                <a:latin typeface="Albertus MT Lt" panose="020E0502030304020304" pitchFamily="34" charset="0"/>
              </a:rPr>
              <a:t> (6/17/07</a:t>
            </a:r>
            <a:r>
              <a:rPr lang="en-US" sz="2000" dirty="0">
                <a:latin typeface="Albertus MT Lt" panose="020E0502030304020304" pitchFamily="34" charset="0"/>
              </a:rPr>
              <a:t>) </a:t>
            </a:r>
            <a:r>
              <a:rPr lang="en-US" sz="2000" dirty="0" smtClean="0">
                <a:latin typeface="Albertus MT Lt" panose="020E0502030304020304" pitchFamily="34" charset="0"/>
              </a:rPr>
              <a:t>	Jacket No 2734310 	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64" y="2343956"/>
            <a:ext cx="10870185" cy="28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739" y="377384"/>
            <a:ext cx="258006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dirty="0"/>
          </a:p>
          <a:p>
            <a:r>
              <a:rPr lang="en-US" sz="2000" u="sng" dirty="0" smtClean="0">
                <a:latin typeface="Albertus MT Lt" panose="020E0502030304020304" pitchFamily="34" charset="0"/>
              </a:rPr>
              <a:t>ALTA Short Form Residential Loan Policy with Georgia Modifications</a:t>
            </a:r>
            <a:r>
              <a:rPr lang="en-US" sz="2000" dirty="0" smtClean="0">
                <a:latin typeface="Albertus MT Lt" panose="020E0502030304020304" pitchFamily="34" charset="0"/>
              </a:rPr>
              <a:t> </a:t>
            </a:r>
            <a:r>
              <a:rPr lang="en-US" sz="2000" u="sng" dirty="0" smtClean="0">
                <a:latin typeface="Albertus MT Lt" panose="020E0502030304020304" pitchFamily="34" charset="0"/>
              </a:rPr>
              <a:t>(6/17/07)</a:t>
            </a:r>
            <a:endParaRPr lang="en-US" sz="2000" dirty="0" smtClean="0">
              <a:latin typeface="Albertus MT Lt" panose="020E0502030304020304" pitchFamily="34" charset="0"/>
            </a:endParaRPr>
          </a:p>
          <a:p>
            <a:endParaRPr lang="en-US" sz="2000" dirty="0">
              <a:latin typeface="Albertus MT Lt" panose="020E0502030304020304" pitchFamily="34" charset="0"/>
            </a:endParaRPr>
          </a:p>
          <a:p>
            <a:r>
              <a:rPr lang="en-US" sz="2000" dirty="0" smtClean="0">
                <a:latin typeface="Albertus MT Lt" panose="020E0502030304020304" pitchFamily="34" charset="0"/>
              </a:rPr>
              <a:t>Jacket No 2734310 	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102" y="90153"/>
            <a:ext cx="5220653" cy="666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7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69769" y="377384"/>
            <a:ext cx="121061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 smtClean="0">
                <a:latin typeface="Albertus MT Lt" panose="020E0502030304020304" pitchFamily="34" charset="0"/>
              </a:rPr>
              <a:t>Schedule A and Addendum for </a:t>
            </a:r>
          </a:p>
          <a:p>
            <a:endParaRPr lang="en-US" sz="1400" u="sng" dirty="0">
              <a:latin typeface="Albertus MT Lt" panose="020E0502030304020304" pitchFamily="34" charset="0"/>
            </a:endParaRPr>
          </a:p>
          <a:p>
            <a:r>
              <a:rPr lang="en-US" sz="1400" u="sng" dirty="0" smtClean="0">
                <a:latin typeface="Albertus MT Lt" panose="020E0502030304020304" pitchFamily="34" charset="0"/>
              </a:rPr>
              <a:t>ALTA Short Form Residential Loan Policy with Georgia Modifications</a:t>
            </a:r>
            <a:r>
              <a:rPr lang="en-US" sz="1400" dirty="0" smtClean="0">
                <a:latin typeface="Albertus MT Lt" panose="020E0502030304020304" pitchFamily="34" charset="0"/>
              </a:rPr>
              <a:t> </a:t>
            </a:r>
            <a:r>
              <a:rPr lang="en-US" sz="1400" u="sng" dirty="0" smtClean="0">
                <a:latin typeface="Albertus MT Lt" panose="020E0502030304020304" pitchFamily="34" charset="0"/>
              </a:rPr>
              <a:t>(6/17/07</a:t>
            </a:r>
            <a:r>
              <a:rPr lang="en-US" sz="1400" u="sng" dirty="0">
                <a:latin typeface="Albertus MT Lt" panose="020E0502030304020304" pitchFamily="34" charset="0"/>
              </a:rPr>
              <a:t>) </a:t>
            </a:r>
            <a:endParaRPr lang="en-US" sz="1400" u="sng" dirty="0" smtClean="0">
              <a:latin typeface="Albertus MT Lt" panose="020E0502030304020304" pitchFamily="34" charset="0"/>
            </a:endParaRPr>
          </a:p>
          <a:p>
            <a:endParaRPr lang="en-US" sz="1400" u="sng" dirty="0" smtClean="0">
              <a:latin typeface="Albertus MT Lt" panose="020E0502030304020304" pitchFamily="34" charset="0"/>
            </a:endParaRPr>
          </a:p>
          <a:p>
            <a:endParaRPr lang="en-US" sz="1400" u="sng" dirty="0" smtClean="0">
              <a:latin typeface="Albertus MT Lt" panose="020E0502030304020304" pitchFamily="34" charset="0"/>
            </a:endParaRPr>
          </a:p>
          <a:p>
            <a:endParaRPr lang="en-US" sz="1400" u="sng" dirty="0">
              <a:latin typeface="Albertus MT Lt" panose="020E0502030304020304" pitchFamily="34" charset="0"/>
            </a:endParaRPr>
          </a:p>
          <a:p>
            <a:endParaRPr lang="en-US" sz="1400" u="sng" dirty="0" smtClean="0">
              <a:latin typeface="Albertus MT Lt" panose="020E0502030304020304" pitchFamily="34" charset="0"/>
            </a:endParaRPr>
          </a:p>
          <a:p>
            <a:endParaRPr lang="en-US" sz="1400" u="sng" dirty="0">
              <a:latin typeface="Albertus MT Lt" panose="020E0502030304020304" pitchFamily="34" charset="0"/>
            </a:endParaRPr>
          </a:p>
          <a:p>
            <a:endParaRPr lang="en-US" sz="1400" u="sng" dirty="0" smtClean="0">
              <a:latin typeface="Albertus MT Lt" panose="020E0502030304020304" pitchFamily="34" charset="0"/>
            </a:endParaRPr>
          </a:p>
          <a:p>
            <a:endParaRPr lang="en-US" sz="1400" u="sng" dirty="0">
              <a:latin typeface="Albertus MT Lt" panose="020E0502030304020304" pitchFamily="34" charset="0"/>
            </a:endParaRPr>
          </a:p>
          <a:p>
            <a:endParaRPr lang="en-US" sz="1400" u="sng" dirty="0" smtClean="0">
              <a:latin typeface="Albertus MT Lt" panose="020E0502030304020304" pitchFamily="34" charset="0"/>
            </a:endParaRPr>
          </a:p>
          <a:p>
            <a:endParaRPr lang="en-US" sz="1400" u="sng" dirty="0">
              <a:latin typeface="Albertus MT Lt" panose="020E0502030304020304" pitchFamily="34" charset="0"/>
            </a:endParaRPr>
          </a:p>
          <a:p>
            <a:endParaRPr lang="en-US" sz="1400" u="sng" dirty="0" smtClean="0">
              <a:latin typeface="Albertus MT Lt" panose="020E0502030304020304" pitchFamily="34" charset="0"/>
            </a:endParaRPr>
          </a:p>
          <a:p>
            <a:endParaRPr lang="en-US" sz="1400" u="sng" dirty="0">
              <a:latin typeface="Albertus MT Lt" panose="020E0502030304020304" pitchFamily="34" charset="0"/>
            </a:endParaRPr>
          </a:p>
          <a:p>
            <a:endParaRPr lang="en-US" sz="1400" u="sng" dirty="0">
              <a:latin typeface="Albertus MT Lt" panose="020E0502030304020304" pitchFamily="34" charset="0"/>
            </a:endParaRPr>
          </a:p>
          <a:p>
            <a:r>
              <a:rPr lang="en-US" sz="1400" dirty="0" smtClean="0">
                <a:latin typeface="Albertus MT Lt" panose="020E0502030304020304" pitchFamily="34" charset="0"/>
              </a:rPr>
              <a:t>Jacket No 2734310 	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2" y="222837"/>
            <a:ext cx="4988314" cy="648061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892" y="222836"/>
            <a:ext cx="5066664" cy="648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739" y="377384"/>
            <a:ext cx="1155664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000" u="sng" dirty="0" smtClean="0">
                <a:latin typeface="Albertus MT Lt" panose="020E0502030304020304" pitchFamily="34" charset="0"/>
              </a:rPr>
              <a:t>ALTA Short Form Residential Loan Policy with Georgia Modifications</a:t>
            </a:r>
            <a:r>
              <a:rPr lang="en-US" sz="2000" dirty="0" smtClean="0">
                <a:latin typeface="Albertus MT Lt" panose="020E0502030304020304" pitchFamily="34" charset="0"/>
              </a:rPr>
              <a:t> (6/17/07</a:t>
            </a:r>
            <a:r>
              <a:rPr lang="en-US" sz="2000" dirty="0">
                <a:latin typeface="Albertus MT Lt" panose="020E0502030304020304" pitchFamily="34" charset="0"/>
              </a:rPr>
              <a:t>) </a:t>
            </a:r>
            <a:r>
              <a:rPr lang="en-US" sz="2000" dirty="0" smtClean="0">
                <a:latin typeface="Albertus MT Lt" panose="020E0502030304020304" pitchFamily="34" charset="0"/>
              </a:rPr>
              <a:t>	Jacket No 2734310 	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18" y="1247324"/>
            <a:ext cx="9515225" cy="529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3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739" y="377384"/>
            <a:ext cx="1155664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000" u="sng" dirty="0" smtClean="0">
                <a:latin typeface="Albertus MT Lt" panose="020E0502030304020304" pitchFamily="34" charset="0"/>
              </a:rPr>
              <a:t>ALTA Short Form Residential Loan Policy with Georgia Modifications</a:t>
            </a:r>
            <a:r>
              <a:rPr lang="en-US" sz="2000" dirty="0" smtClean="0">
                <a:latin typeface="Albertus MT Lt" panose="020E0502030304020304" pitchFamily="34" charset="0"/>
              </a:rPr>
              <a:t> (6/17/07</a:t>
            </a:r>
            <a:r>
              <a:rPr lang="en-US" sz="2000" dirty="0">
                <a:latin typeface="Albertus MT Lt" panose="020E0502030304020304" pitchFamily="34" charset="0"/>
              </a:rPr>
              <a:t>) </a:t>
            </a:r>
            <a:r>
              <a:rPr lang="en-US" sz="2000" dirty="0" smtClean="0">
                <a:latin typeface="Albertus MT Lt" panose="020E0502030304020304" pitchFamily="34" charset="0"/>
              </a:rPr>
              <a:t>	Jacket No 2734310 	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0" y="1635999"/>
            <a:ext cx="11205744" cy="360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7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740" y="403142"/>
            <a:ext cx="11427854" cy="269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>
                <a:latin typeface="Albertus MT Lt" panose="020E0502030304020304" pitchFamily="34" charset="0"/>
              </a:rPr>
              <a:t>Enhanced Coverage</a:t>
            </a:r>
          </a:p>
          <a:p>
            <a:pPr marL="342900" indent="-342900">
              <a:buAutoNum type="arabicPeriod"/>
            </a:pPr>
            <a:endParaRPr lang="en-US" sz="2000" dirty="0">
              <a:latin typeface="Albertus MT Lt" panose="020E0502030304020304" pitchFamily="34" charset="0"/>
            </a:endParaRPr>
          </a:p>
          <a:p>
            <a:r>
              <a:rPr lang="en-US" sz="2000" u="sng" dirty="0" smtClean="0">
                <a:latin typeface="Albertus MT Lt" panose="020E0502030304020304" pitchFamily="34" charset="0"/>
              </a:rPr>
              <a:t>ALTA Homeowners </a:t>
            </a:r>
            <a:r>
              <a:rPr lang="en-US" sz="2000" u="sng" dirty="0">
                <a:latin typeface="Albertus MT Lt" panose="020E0502030304020304" pitchFamily="34" charset="0"/>
              </a:rPr>
              <a:t>Policy </a:t>
            </a:r>
            <a:r>
              <a:rPr lang="en-US" sz="2000" u="sng" dirty="0" smtClean="0">
                <a:latin typeface="Albertus MT Lt" panose="020E0502030304020304" pitchFamily="34" charset="0"/>
              </a:rPr>
              <a:t>of Title Insurance (02/03/10</a:t>
            </a:r>
            <a:r>
              <a:rPr lang="en-US" sz="2000" dirty="0" smtClean="0">
                <a:latin typeface="Albertus MT Lt" panose="020E0502030304020304" pitchFamily="34" charset="0"/>
              </a:rPr>
              <a:t>)</a:t>
            </a:r>
            <a:r>
              <a:rPr lang="en-US" sz="2000" dirty="0">
                <a:latin typeface="Albertus MT Lt" panose="020E0502030304020304" pitchFamily="34" charset="0"/>
              </a:rPr>
              <a:t> </a:t>
            </a:r>
            <a:r>
              <a:rPr lang="en-US" sz="2000" dirty="0" smtClean="0">
                <a:latin typeface="Albertus MT Lt" panose="020E0502030304020304" pitchFamily="34" charset="0"/>
              </a:rPr>
              <a:t>(“Enhanced” Owner’s)           </a:t>
            </a:r>
            <a:r>
              <a:rPr lang="en-US" sz="2000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Jacket </a:t>
            </a:r>
            <a:r>
              <a:rPr lang="en-US" sz="2000" dirty="0">
                <a:solidFill>
                  <a:prstClr val="white"/>
                </a:solidFill>
                <a:latin typeface="Albertus MT Lt" panose="020E0502030304020304" pitchFamily="34" charset="0"/>
              </a:rPr>
              <a:t>No 27420 </a:t>
            </a:r>
            <a:r>
              <a:rPr lang="en-US" sz="2000" dirty="0" smtClean="0">
                <a:latin typeface="Albertus MT Lt" panose="020E0502030304020304" pitchFamily="34" charset="0"/>
              </a:rPr>
              <a:t>		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pPr>
              <a:lnSpc>
                <a:spcPct val="115000"/>
              </a:lnSpc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348" y="1782327"/>
            <a:ext cx="102043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lbertus MT Lt" panose="020E0502030304020304" pitchFamily="34" charset="0"/>
              </a:rPr>
              <a:t>When </a:t>
            </a:r>
            <a:r>
              <a:rPr lang="en-US" sz="2000" dirty="0">
                <a:latin typeface="Albertus MT Lt" panose="020E0502030304020304" pitchFamily="34" charset="0"/>
              </a:rPr>
              <a:t>can you use it</a:t>
            </a:r>
            <a:r>
              <a:rPr lang="en-US" sz="2000" dirty="0" smtClean="0">
                <a:latin typeface="Albertus MT Lt" panose="020E0502030304020304" pitchFamily="34" charset="0"/>
              </a:rPr>
              <a:t>?</a:t>
            </a:r>
          </a:p>
          <a:p>
            <a:endParaRPr lang="en-US" sz="800" dirty="0">
              <a:latin typeface="Albertus MT Lt" panose="020E05020303040203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Albertus MT Lt" panose="020E0502030304020304" pitchFamily="34" charset="0"/>
              </a:rPr>
              <a:t>Can </a:t>
            </a:r>
            <a:r>
              <a:rPr lang="en-US" sz="2000" dirty="0">
                <a:latin typeface="Albertus MT Lt" panose="020E0502030304020304" pitchFamily="34" charset="0"/>
              </a:rPr>
              <a:t>be issued ONLY for Improved Residential </a:t>
            </a:r>
            <a:r>
              <a:rPr lang="en-US" sz="2000" dirty="0" smtClean="0">
                <a:latin typeface="Albertus MT Lt" panose="020E0502030304020304" pitchFamily="34" charset="0"/>
              </a:rPr>
              <a:t>Property</a:t>
            </a:r>
            <a:endParaRPr lang="en-US" sz="800" dirty="0">
              <a:latin typeface="Albertus MT Lt" panose="020E05020303040203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954" y="1782327"/>
            <a:ext cx="3501695" cy="453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8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740" y="403142"/>
            <a:ext cx="11453612" cy="103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sz="2000" dirty="0">
              <a:latin typeface="Albertus MT Lt" panose="020E0502030304020304" pitchFamily="34" charset="0"/>
            </a:endParaRPr>
          </a:p>
          <a:p>
            <a:pPr>
              <a:lnSpc>
                <a:spcPct val="115000"/>
              </a:lnSpc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1189" y="644416"/>
            <a:ext cx="119387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prstClr val="white"/>
                </a:solidFill>
                <a:latin typeface="Albertus MT Lt" panose="020E0502030304020304" pitchFamily="34" charset="0"/>
              </a:rPr>
              <a:t>ALTA Homeowners Policy of Title Insurance (02/03/10</a:t>
            </a:r>
            <a:r>
              <a:rPr lang="en-US" sz="2000" dirty="0">
                <a:solidFill>
                  <a:prstClr val="white"/>
                </a:solidFill>
                <a:latin typeface="Albertus MT Lt" panose="020E0502030304020304" pitchFamily="34" charset="0"/>
              </a:rPr>
              <a:t>) (“Enhanced” Owner’s)           Jacket No 27420 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00" y="1681623"/>
            <a:ext cx="10078857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740" y="403142"/>
            <a:ext cx="11453612" cy="103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sz="2000" dirty="0">
              <a:latin typeface="Albertus MT Lt" panose="020E0502030304020304" pitchFamily="34" charset="0"/>
            </a:endParaRPr>
          </a:p>
          <a:p>
            <a:pPr>
              <a:lnSpc>
                <a:spcPct val="115000"/>
              </a:lnSpc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21218" y="256387"/>
            <a:ext cx="22151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prstClr val="white"/>
                </a:solidFill>
                <a:latin typeface="Albertus MT Lt" panose="020E0502030304020304" pitchFamily="34" charset="0"/>
              </a:rPr>
              <a:t>ALTA Homeowners Policy of Title Insurance (02/03/10</a:t>
            </a:r>
            <a:r>
              <a:rPr lang="en-US" sz="2000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)</a:t>
            </a:r>
          </a:p>
          <a:p>
            <a:endParaRPr lang="en-US" sz="2000" dirty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r>
              <a:rPr lang="en-US" sz="2000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(“</a:t>
            </a:r>
            <a:r>
              <a:rPr lang="en-US" sz="2000" dirty="0">
                <a:solidFill>
                  <a:prstClr val="white"/>
                </a:solidFill>
                <a:latin typeface="Albertus MT Lt" panose="020E0502030304020304" pitchFamily="34" charset="0"/>
              </a:rPr>
              <a:t>Enhanced” Owner’s)    </a:t>
            </a:r>
            <a:endParaRPr lang="en-US" sz="2000" dirty="0" smtClean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endParaRPr lang="en-US" sz="2000" dirty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r>
              <a:rPr lang="en-US" sz="2000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Jacket </a:t>
            </a:r>
            <a:r>
              <a:rPr lang="en-US" sz="2000" dirty="0">
                <a:solidFill>
                  <a:prstClr val="white"/>
                </a:solidFill>
                <a:latin typeface="Albertus MT Lt" panose="020E0502030304020304" pitchFamily="34" charset="0"/>
              </a:rPr>
              <a:t>No 27420 </a:t>
            </a:r>
            <a:endParaRPr lang="en-US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98" y="123762"/>
            <a:ext cx="5097452" cy="660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7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740" y="403142"/>
            <a:ext cx="11453612" cy="103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sz="2000" dirty="0">
              <a:latin typeface="Albertus MT Lt" panose="020E0502030304020304" pitchFamily="34" charset="0"/>
            </a:endParaRPr>
          </a:p>
          <a:p>
            <a:pPr>
              <a:lnSpc>
                <a:spcPct val="115000"/>
              </a:lnSpc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650828" y="195765"/>
            <a:ext cx="13265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Combination Schedules for </a:t>
            </a:r>
          </a:p>
          <a:p>
            <a:endParaRPr lang="en-US" sz="1600" u="sng" dirty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r>
              <a:rPr lang="en-US" sz="1600" u="sng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ALTA </a:t>
            </a:r>
            <a:r>
              <a:rPr lang="en-US" sz="1600" u="sng" dirty="0">
                <a:solidFill>
                  <a:prstClr val="white"/>
                </a:solidFill>
                <a:latin typeface="Albertus MT Lt" panose="020E0502030304020304" pitchFamily="34" charset="0"/>
              </a:rPr>
              <a:t>Homeowners Policy of Title Insurance (02/03/10</a:t>
            </a:r>
            <a:r>
              <a:rPr lang="en-US" sz="1600" dirty="0">
                <a:solidFill>
                  <a:prstClr val="white"/>
                </a:solidFill>
                <a:latin typeface="Albertus MT Lt" panose="020E0502030304020304" pitchFamily="34" charset="0"/>
              </a:rPr>
              <a:t>) </a:t>
            </a:r>
            <a:endParaRPr lang="en-US" sz="1600" dirty="0" smtClean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endParaRPr lang="en-US" sz="1600" dirty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r>
              <a:rPr lang="en-US" sz="1600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(“</a:t>
            </a:r>
            <a:r>
              <a:rPr lang="en-US" sz="1600" dirty="0">
                <a:solidFill>
                  <a:prstClr val="white"/>
                </a:solidFill>
                <a:latin typeface="Albertus MT Lt" panose="020E0502030304020304" pitchFamily="34" charset="0"/>
              </a:rPr>
              <a:t>Enhanced” Owner’s) </a:t>
            </a:r>
            <a:endParaRPr lang="en-US" sz="1600" dirty="0" smtClean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endParaRPr lang="en-US" sz="1600" dirty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r>
              <a:rPr lang="en-US" sz="1600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          </a:t>
            </a:r>
            <a:r>
              <a:rPr lang="en-US" sz="1600" dirty="0">
                <a:solidFill>
                  <a:prstClr val="white"/>
                </a:solidFill>
                <a:latin typeface="Albertus MT Lt" panose="020E0502030304020304" pitchFamily="34" charset="0"/>
              </a:rPr>
              <a:t>Jacket No 27420 </a:t>
            </a:r>
            <a:endParaRPr lang="en-US" sz="16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" y="195765"/>
            <a:ext cx="4997003" cy="647549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416" y="195765"/>
            <a:ext cx="4966440" cy="647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4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465" y="320829"/>
            <a:ext cx="10982369" cy="736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  <a:p>
            <a:pPr lvl="0"/>
            <a:r>
              <a:rPr lang="en-US" sz="3600" dirty="0">
                <a:solidFill>
                  <a:prstClr val="white"/>
                </a:solidFill>
                <a:latin typeface="Albertus MT Lt" panose="020E0502030304020304" pitchFamily="34" charset="0"/>
              </a:rPr>
              <a:t>There are two basic types of </a:t>
            </a:r>
            <a:r>
              <a:rPr lang="en-US" sz="3600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Insureds:</a:t>
            </a:r>
          </a:p>
          <a:p>
            <a:pPr marL="1143000" lvl="1" indent="-6858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endParaRPr lang="en-US" dirty="0" smtClean="0">
              <a:solidFill>
                <a:prstClr val="white"/>
              </a:solidFill>
              <a:latin typeface="Albertus MT Lt" panose="020E05020303040203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1" indent="-6858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prstClr val="white"/>
                </a:solidFill>
                <a:latin typeface="Albertus MT Lt" panose="020E05020303040203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Owners</a:t>
            </a:r>
            <a:endParaRPr lang="en-US" sz="3200" dirty="0">
              <a:solidFill>
                <a:prstClr val="white"/>
              </a:solidFill>
              <a:latin typeface="Albertus MT Lt" panose="020E05020303040203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1" indent="-6858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prstClr val="white"/>
                </a:solidFill>
                <a:latin typeface="Albertus MT Lt" panose="020E05020303040203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Lenders</a:t>
            </a:r>
          </a:p>
          <a:p>
            <a:pPr marL="1143000" lvl="1" indent="-6858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endParaRPr lang="en-US" dirty="0">
              <a:solidFill>
                <a:prstClr val="white"/>
              </a:solidFill>
              <a:latin typeface="Albertus MT Lt" panose="020E05020303040203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Albertus MT Lt" panose="020E0502030304020304" pitchFamily="34" charset="0"/>
              </a:rPr>
              <a:t>There are two basic types of coverage:</a:t>
            </a:r>
          </a:p>
          <a:p>
            <a:endParaRPr lang="en-US" sz="2400" dirty="0">
              <a:latin typeface="Albertus MT Lt" panose="020E0502030304020304" pitchFamily="34" charset="0"/>
            </a:endParaRPr>
          </a:p>
          <a:p>
            <a:pPr marL="1143000" lvl="1" indent="-6858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prstClr val="white"/>
                </a:solidFill>
                <a:latin typeface="Albertus MT Lt" panose="020E05020303040203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 coverage</a:t>
            </a:r>
          </a:p>
          <a:p>
            <a:pPr marL="1143000" lvl="1" indent="-6858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prstClr val="white"/>
                </a:solidFill>
                <a:latin typeface="Albertus MT Lt" panose="020E05020303040203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Enhanced Coverage</a:t>
            </a:r>
          </a:p>
          <a:p>
            <a:pPr lvl="0"/>
            <a:endParaRPr lang="en-US" sz="3600" dirty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endParaRPr lang="en-US" sz="5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7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740" y="403142"/>
            <a:ext cx="11453612" cy="103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sz="2000" dirty="0">
              <a:latin typeface="Albertus MT Lt" panose="020E0502030304020304" pitchFamily="34" charset="0"/>
            </a:endParaRPr>
          </a:p>
          <a:p>
            <a:pPr>
              <a:lnSpc>
                <a:spcPct val="115000"/>
              </a:lnSpc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650828" y="231820"/>
            <a:ext cx="13265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Combination Schedules for </a:t>
            </a:r>
          </a:p>
          <a:p>
            <a:endParaRPr lang="en-US" sz="1600" u="sng" dirty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r>
              <a:rPr lang="en-US" sz="1600" u="sng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ALTA </a:t>
            </a:r>
            <a:r>
              <a:rPr lang="en-US" sz="1600" u="sng" dirty="0">
                <a:solidFill>
                  <a:prstClr val="white"/>
                </a:solidFill>
                <a:latin typeface="Albertus MT Lt" panose="020E0502030304020304" pitchFamily="34" charset="0"/>
              </a:rPr>
              <a:t>Homeowners Policy of Title Insurance (02/03/10</a:t>
            </a:r>
            <a:r>
              <a:rPr lang="en-US" sz="1600" dirty="0">
                <a:solidFill>
                  <a:prstClr val="white"/>
                </a:solidFill>
                <a:latin typeface="Albertus MT Lt" panose="020E0502030304020304" pitchFamily="34" charset="0"/>
              </a:rPr>
              <a:t>) </a:t>
            </a:r>
            <a:endParaRPr lang="en-US" sz="1600" dirty="0" smtClean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endParaRPr lang="en-US" sz="1600" dirty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r>
              <a:rPr lang="en-US" sz="1600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(“</a:t>
            </a:r>
            <a:r>
              <a:rPr lang="en-US" sz="1600" dirty="0">
                <a:solidFill>
                  <a:prstClr val="white"/>
                </a:solidFill>
                <a:latin typeface="Albertus MT Lt" panose="020E0502030304020304" pitchFamily="34" charset="0"/>
              </a:rPr>
              <a:t>Enhanced” Owner’s) </a:t>
            </a:r>
            <a:endParaRPr lang="en-US" sz="1600" dirty="0" smtClean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endParaRPr lang="en-US" sz="1600" dirty="0" smtClean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r>
              <a:rPr lang="en-US" sz="1600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Jacket </a:t>
            </a:r>
            <a:r>
              <a:rPr lang="en-US" sz="1600" dirty="0">
                <a:solidFill>
                  <a:prstClr val="white"/>
                </a:solidFill>
                <a:latin typeface="Albertus MT Lt" panose="020E0502030304020304" pitchFamily="34" charset="0"/>
              </a:rPr>
              <a:t>No 27420 </a:t>
            </a:r>
            <a:endParaRPr lang="en-US" sz="16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4" y="231820"/>
            <a:ext cx="4997003" cy="64008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175" y="231820"/>
            <a:ext cx="496166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7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740" y="403142"/>
            <a:ext cx="11453612" cy="103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sz="2000" dirty="0">
              <a:latin typeface="Albertus MT Lt" panose="020E0502030304020304" pitchFamily="34" charset="0"/>
            </a:endParaRPr>
          </a:p>
          <a:p>
            <a:pPr>
              <a:lnSpc>
                <a:spcPct val="115000"/>
              </a:lnSpc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1189" y="644416"/>
            <a:ext cx="119387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prstClr val="white"/>
                </a:solidFill>
                <a:latin typeface="Albertus MT Lt" panose="020E0502030304020304" pitchFamily="34" charset="0"/>
              </a:rPr>
              <a:t>ALTA Homeowners Policy of Title Insurance (02/03/10</a:t>
            </a:r>
            <a:r>
              <a:rPr lang="en-US" sz="2000" dirty="0">
                <a:solidFill>
                  <a:prstClr val="white"/>
                </a:solidFill>
                <a:latin typeface="Albertus MT Lt" panose="020E0502030304020304" pitchFamily="34" charset="0"/>
              </a:rPr>
              <a:t>) (“Enhanced” Owner’s)           Jacket No 27420 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08" y="2137894"/>
            <a:ext cx="11205369" cy="392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7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740" y="403142"/>
            <a:ext cx="11453612" cy="103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sz="2000" dirty="0">
              <a:latin typeface="Albertus MT Lt" panose="020E0502030304020304" pitchFamily="34" charset="0"/>
            </a:endParaRPr>
          </a:p>
          <a:p>
            <a:pPr>
              <a:lnSpc>
                <a:spcPct val="115000"/>
              </a:lnSpc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1189" y="644416"/>
            <a:ext cx="119387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prstClr val="white"/>
                </a:solidFill>
                <a:latin typeface="Albertus MT Lt" panose="020E0502030304020304" pitchFamily="34" charset="0"/>
              </a:rPr>
              <a:t>ALTA Homeowners Policy of Title Insurance (02/03/10</a:t>
            </a:r>
            <a:r>
              <a:rPr lang="en-US" sz="2000" dirty="0">
                <a:solidFill>
                  <a:prstClr val="white"/>
                </a:solidFill>
                <a:latin typeface="Albertus MT Lt" panose="020E0502030304020304" pitchFamily="34" charset="0"/>
              </a:rPr>
              <a:t>) (“Enhanced” Owner’s)           Jacket No 27420 </a:t>
            </a:r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6" y="1681623"/>
            <a:ext cx="11014804" cy="333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908" y="132998"/>
            <a:ext cx="11780092" cy="1879600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u="sng" dirty="0">
                <a:solidFill>
                  <a:prstClr val="white"/>
                </a:solidFill>
                <a:latin typeface="Albertus MT Lt" panose="020E0502030304020304" pitchFamily="34" charset="0"/>
              </a:rPr>
              <a:t>Enhanced Coverage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1800" dirty="0">
              <a:solidFill>
                <a:prstClr val="white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u="sng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ALTA </a:t>
            </a:r>
            <a:r>
              <a:rPr lang="en-US" u="sng" dirty="0">
                <a:solidFill>
                  <a:prstClr val="white"/>
                </a:solidFill>
                <a:latin typeface="Albertus MT Lt" panose="020E0502030304020304" pitchFamily="34" charset="0"/>
              </a:rPr>
              <a:t>Expanded </a:t>
            </a:r>
            <a:r>
              <a:rPr lang="en-US" u="sng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Coverage Residential </a:t>
            </a:r>
            <a:r>
              <a:rPr lang="en-US" u="sng" dirty="0">
                <a:solidFill>
                  <a:prstClr val="white"/>
                </a:solidFill>
                <a:latin typeface="Albertus MT Lt" panose="020E0502030304020304" pitchFamily="34" charset="0"/>
              </a:rPr>
              <a:t>Loan Policy with Georgia Modifications (07-26-10</a:t>
            </a:r>
            <a:r>
              <a:rPr lang="en-US" u="sng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)</a:t>
            </a:r>
            <a:r>
              <a:rPr lang="en-US" dirty="0">
                <a:solidFill>
                  <a:prstClr val="white"/>
                </a:solidFill>
                <a:latin typeface="Albertus MT Lt" panose="020E0502030304020304" pitchFamily="34" charset="0"/>
              </a:rPr>
              <a:t> </a:t>
            </a:r>
            <a:r>
              <a:rPr lang="en-US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(“Enhanced” Loan)</a:t>
            </a:r>
            <a:r>
              <a:rPr lang="en-US" dirty="0">
                <a:solidFill>
                  <a:prstClr val="white"/>
                </a:solidFill>
                <a:latin typeface="Albertus MT Lt" panose="020E0502030304020304" pitchFamily="34" charset="0"/>
              </a:rPr>
              <a:t>	</a:t>
            </a:r>
            <a:endParaRPr lang="en-US" dirty="0" smtClean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>
                <a:solidFill>
                  <a:prstClr val="white"/>
                </a:solidFill>
                <a:latin typeface="Albertus MT Lt" panose="020E0502030304020304" pitchFamily="34" charset="0"/>
              </a:rPr>
              <a:t>	</a:t>
            </a:r>
            <a:r>
              <a:rPr lang="en-US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																			   Jacket No 2741910</a:t>
            </a:r>
            <a:endParaRPr lang="en-US" u="sng" dirty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endParaRPr lang="en-US" dirty="0">
              <a:latin typeface="Albertus MT Lt" panose="020E05020303040203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933" y="1412856"/>
            <a:ext cx="113060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800" dirty="0" smtClean="0">
              <a:solidFill>
                <a:prstClr val="white"/>
              </a:solidFill>
            </a:endParaRPr>
          </a:p>
          <a:p>
            <a:r>
              <a:rPr lang="en-US" dirty="0" smtClean="0">
                <a:solidFill>
                  <a:prstClr val="white"/>
                </a:solidFill>
              </a:rPr>
              <a:t>   </a:t>
            </a:r>
            <a:r>
              <a:rPr lang="en-US" sz="2000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When can you use it?</a:t>
            </a:r>
          </a:p>
          <a:p>
            <a:pPr lvl="1"/>
            <a:endParaRPr lang="en-US" sz="800" dirty="0" smtClean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Can be issued ONLY for Improved Residential Property</a:t>
            </a:r>
          </a:p>
          <a:p>
            <a:pPr lvl="1"/>
            <a:endParaRPr lang="en-US" sz="800" dirty="0" smtClean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pPr marL="1200150" lvl="2" indent="-285750">
              <a:buFont typeface="Century Gothic" panose="020B0502020202020204" pitchFamily="34" charset="0"/>
              <a:buChar char="●"/>
            </a:pPr>
            <a:endParaRPr lang="en-US" sz="2000" dirty="0">
              <a:latin typeface="Albertus MT Lt" panose="020E05020303040203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>
                <a:latin typeface="Bookman Old Style" panose="02050604050505020204" pitchFamily="18" charset="0"/>
              </a:rPr>
              <a:pPr/>
              <a:t>33</a:t>
            </a:fld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520" y="1935213"/>
            <a:ext cx="3386251" cy="45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871" y="279932"/>
            <a:ext cx="11651602" cy="1153400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u="sng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ALTA Expanded Coverage </a:t>
            </a:r>
            <a:r>
              <a:rPr lang="en-US" u="sng" dirty="0">
                <a:solidFill>
                  <a:prstClr val="white"/>
                </a:solidFill>
                <a:latin typeface="Albertus MT Lt" panose="020E0502030304020304" pitchFamily="34" charset="0"/>
              </a:rPr>
              <a:t>Residential Loan Policy with Georgia Modifications (07-26-10</a:t>
            </a:r>
            <a:r>
              <a:rPr lang="en-US" u="sng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)</a:t>
            </a:r>
            <a:r>
              <a:rPr lang="en-US" dirty="0">
                <a:solidFill>
                  <a:prstClr val="white"/>
                </a:solidFill>
                <a:latin typeface="Albertus MT Lt" panose="020E0502030304020304" pitchFamily="34" charset="0"/>
              </a:rPr>
              <a:t> </a:t>
            </a:r>
            <a:r>
              <a:rPr lang="en-US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(“Enhanced” Loan)	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>
                <a:solidFill>
                  <a:prstClr val="white"/>
                </a:solidFill>
                <a:latin typeface="Albertus MT Lt" panose="020E0502030304020304" pitchFamily="34" charset="0"/>
              </a:rPr>
              <a:t>	</a:t>
            </a:r>
            <a:r>
              <a:rPr lang="en-US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																			    Jacket </a:t>
            </a:r>
            <a:r>
              <a:rPr lang="en-US" dirty="0">
                <a:solidFill>
                  <a:prstClr val="white"/>
                </a:solidFill>
                <a:latin typeface="Albertus MT Lt" panose="020E0502030304020304" pitchFamily="34" charset="0"/>
              </a:rPr>
              <a:t>No 2741910</a:t>
            </a:r>
            <a:endParaRPr lang="en-US" u="sng" dirty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755" y="6154343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50" y="1433332"/>
            <a:ext cx="11148727" cy="405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870" y="975391"/>
            <a:ext cx="2224267" cy="408600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u="sng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ALTA Expanded Coverage  </a:t>
            </a:r>
            <a:r>
              <a:rPr lang="en-US" u="sng" dirty="0">
                <a:solidFill>
                  <a:prstClr val="white"/>
                </a:solidFill>
                <a:latin typeface="Albertus MT Lt" panose="020E0502030304020304" pitchFamily="34" charset="0"/>
              </a:rPr>
              <a:t>Residential Loan Policy with Georgia Modifications </a:t>
            </a:r>
            <a:endParaRPr lang="en-US" u="sng" dirty="0" smtClean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u="sng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(</a:t>
            </a:r>
            <a:r>
              <a:rPr lang="en-US" u="sng" dirty="0">
                <a:solidFill>
                  <a:prstClr val="white"/>
                </a:solidFill>
                <a:latin typeface="Albertus MT Lt" panose="020E0502030304020304" pitchFamily="34" charset="0"/>
              </a:rPr>
              <a:t>07-26-10</a:t>
            </a:r>
            <a:r>
              <a:rPr lang="en-US" u="sng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)</a:t>
            </a:r>
            <a:r>
              <a:rPr lang="en-US" dirty="0">
                <a:solidFill>
                  <a:prstClr val="white"/>
                </a:solidFill>
                <a:latin typeface="Albertus MT Lt" panose="020E0502030304020304" pitchFamily="34" charset="0"/>
              </a:rPr>
              <a:t> </a:t>
            </a:r>
            <a:endParaRPr lang="en-US" dirty="0" smtClean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dirty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(“Enhanced” Loan)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	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Jacket </a:t>
            </a:r>
            <a:r>
              <a:rPr lang="en-US" dirty="0">
                <a:solidFill>
                  <a:prstClr val="white"/>
                </a:solidFill>
                <a:latin typeface="Albertus MT Lt" panose="020E0502030304020304" pitchFamily="34" charset="0"/>
              </a:rPr>
              <a:t>No 2741910</a:t>
            </a:r>
            <a:endParaRPr lang="en-US" u="sng" dirty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755" y="6154343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983" y="80498"/>
            <a:ext cx="5173241" cy="669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4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740" y="403142"/>
            <a:ext cx="11453612" cy="103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sz="2000" dirty="0">
              <a:latin typeface="Albertus MT Lt" panose="020E0502030304020304" pitchFamily="34" charset="0"/>
            </a:endParaRPr>
          </a:p>
          <a:p>
            <a:pPr>
              <a:lnSpc>
                <a:spcPct val="115000"/>
              </a:lnSpc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" y="195765"/>
            <a:ext cx="4997003" cy="647549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416" y="195765"/>
            <a:ext cx="4966440" cy="647549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0347856" y="195765"/>
            <a:ext cx="1629495" cy="560055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u="sng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Combination Schedules for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600" u="sng" dirty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u="sng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ALTA Expanded Coverage Residential Loan Policy with Georgia </a:t>
            </a:r>
            <a:r>
              <a:rPr lang="en-US" sz="1500" u="sng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Modifications</a:t>
            </a:r>
            <a:r>
              <a:rPr lang="en-US" sz="1600" u="sng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u="sng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(07-26-10)</a:t>
            </a:r>
            <a:r>
              <a:rPr lang="en-US" sz="1600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1600" dirty="0" smtClean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(“Enhanced” Loan)	</a:t>
            </a:r>
            <a:endParaRPr lang="en-US" dirty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600" dirty="0" smtClean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Jacket No 2741910</a:t>
            </a:r>
            <a:endParaRPr lang="en-US" sz="1600" u="sng" dirty="0" smtClean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53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740" y="403142"/>
            <a:ext cx="11453612" cy="103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sz="2000" dirty="0">
              <a:latin typeface="Albertus MT Lt" panose="020E0502030304020304" pitchFamily="34" charset="0"/>
            </a:endParaRPr>
          </a:p>
          <a:p>
            <a:pPr>
              <a:lnSpc>
                <a:spcPct val="115000"/>
              </a:lnSpc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14" y="195765"/>
            <a:ext cx="4997003" cy="64008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0347856" y="195765"/>
            <a:ext cx="1629495" cy="560055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u="sng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Combination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u="sng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Schedules for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600" u="sng" dirty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u="sng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ALTA Expanded Coverage Residential Loan Policy with Georgia </a:t>
            </a:r>
            <a:r>
              <a:rPr lang="en-US" sz="1500" u="sng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Modifications</a:t>
            </a:r>
            <a:r>
              <a:rPr lang="en-US" sz="1600" u="sng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u="sng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(07-26-10)</a:t>
            </a:r>
            <a:r>
              <a:rPr lang="en-US" sz="1600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1600" dirty="0" smtClean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(“Enhanced” Loan)	</a:t>
            </a:r>
            <a:endParaRPr lang="en-US" dirty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600" dirty="0" smtClean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Jacket No 2741910</a:t>
            </a:r>
            <a:endParaRPr lang="en-US" sz="1600" u="sng" dirty="0" smtClean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6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871" y="279932"/>
            <a:ext cx="11651602" cy="1153400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u="sng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ALTA Expanded Coverage </a:t>
            </a:r>
            <a:r>
              <a:rPr lang="en-US" u="sng" dirty="0">
                <a:solidFill>
                  <a:prstClr val="white"/>
                </a:solidFill>
                <a:latin typeface="Albertus MT Lt" panose="020E0502030304020304" pitchFamily="34" charset="0"/>
              </a:rPr>
              <a:t>Residential Loan Policy with Georgia Modifications (07-26-10</a:t>
            </a:r>
            <a:r>
              <a:rPr lang="en-US" u="sng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)</a:t>
            </a:r>
            <a:r>
              <a:rPr lang="en-US" dirty="0">
                <a:solidFill>
                  <a:prstClr val="white"/>
                </a:solidFill>
                <a:latin typeface="Albertus MT Lt" panose="020E0502030304020304" pitchFamily="34" charset="0"/>
              </a:rPr>
              <a:t> </a:t>
            </a:r>
            <a:r>
              <a:rPr lang="en-US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(“Enhanced” Loan)	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>
                <a:solidFill>
                  <a:prstClr val="white"/>
                </a:solidFill>
                <a:latin typeface="Albertus MT Lt" panose="020E0502030304020304" pitchFamily="34" charset="0"/>
              </a:rPr>
              <a:t>	</a:t>
            </a:r>
            <a:r>
              <a:rPr lang="en-US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																			    Jacket </a:t>
            </a:r>
            <a:r>
              <a:rPr lang="en-US" dirty="0">
                <a:solidFill>
                  <a:prstClr val="white"/>
                </a:solidFill>
                <a:latin typeface="Albertus MT Lt" panose="020E0502030304020304" pitchFamily="34" charset="0"/>
              </a:rPr>
              <a:t>No 2741910</a:t>
            </a:r>
            <a:endParaRPr lang="en-US" u="sng" dirty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755" y="6154343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2" y="1577732"/>
            <a:ext cx="10760182" cy="446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871" y="279932"/>
            <a:ext cx="11651602" cy="1153400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u="sng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ALTA Expanded Coverage </a:t>
            </a:r>
            <a:r>
              <a:rPr lang="en-US" u="sng" dirty="0">
                <a:solidFill>
                  <a:prstClr val="white"/>
                </a:solidFill>
                <a:latin typeface="Albertus MT Lt" panose="020E0502030304020304" pitchFamily="34" charset="0"/>
              </a:rPr>
              <a:t>Residential Loan Policy with Georgia Modifications (07-26-10</a:t>
            </a:r>
            <a:r>
              <a:rPr lang="en-US" u="sng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)</a:t>
            </a:r>
            <a:r>
              <a:rPr lang="en-US" dirty="0">
                <a:solidFill>
                  <a:prstClr val="white"/>
                </a:solidFill>
                <a:latin typeface="Albertus MT Lt" panose="020E0502030304020304" pitchFamily="34" charset="0"/>
              </a:rPr>
              <a:t> </a:t>
            </a:r>
            <a:r>
              <a:rPr lang="en-US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(“Enhanced” Loan)	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>
                <a:solidFill>
                  <a:prstClr val="white"/>
                </a:solidFill>
                <a:latin typeface="Albertus MT Lt" panose="020E0502030304020304" pitchFamily="34" charset="0"/>
              </a:rPr>
              <a:t>	</a:t>
            </a:r>
            <a:r>
              <a:rPr lang="en-US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																			    Jacket </a:t>
            </a:r>
            <a:r>
              <a:rPr lang="en-US" dirty="0">
                <a:solidFill>
                  <a:prstClr val="white"/>
                </a:solidFill>
                <a:latin typeface="Albertus MT Lt" panose="020E0502030304020304" pitchFamily="34" charset="0"/>
              </a:rPr>
              <a:t>No 2741910</a:t>
            </a:r>
            <a:endParaRPr lang="en-US" u="sng" dirty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755" y="6154343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71" y="1370394"/>
            <a:ext cx="11180343" cy="478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859" y="287233"/>
            <a:ext cx="11852859" cy="3790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>
                <a:latin typeface="Albertus MT Lt" panose="020E0502030304020304" pitchFamily="34" charset="0"/>
              </a:rPr>
              <a:t>Standard Coverage:</a:t>
            </a:r>
          </a:p>
          <a:p>
            <a:pPr marL="342900" indent="-342900">
              <a:buAutoNum type="arabicPeriod"/>
            </a:pPr>
            <a:endParaRPr lang="en-US" sz="2400" dirty="0" smtClean="0">
              <a:latin typeface="Albertus MT Lt" panose="020E0502030304020304" pitchFamily="34" charset="0"/>
            </a:endParaRPr>
          </a:p>
          <a:p>
            <a:pPr marL="342900" indent="-342900">
              <a:buAutoNum type="arabicPeriod"/>
            </a:pPr>
            <a:endParaRPr lang="en-US" sz="2400" dirty="0" smtClean="0">
              <a:latin typeface="Albertus MT Lt" panose="020E05020303040203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Albertus MT Lt" panose="020E0502030304020304" pitchFamily="34" charset="0"/>
              </a:rPr>
              <a:t>ALTA Owners </a:t>
            </a:r>
            <a:r>
              <a:rPr lang="en-US" sz="2200" dirty="0">
                <a:latin typeface="Albertus MT Lt" panose="020E0502030304020304" pitchFamily="34" charset="0"/>
              </a:rPr>
              <a:t>Policy with Georgia Modifications (</a:t>
            </a:r>
            <a:r>
              <a:rPr lang="en-US" sz="2200" dirty="0" smtClean="0">
                <a:latin typeface="Albertus MT Lt" panose="020E0502030304020304" pitchFamily="34" charset="0"/>
              </a:rPr>
              <a:t>6/17/06)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2200" dirty="0">
              <a:latin typeface="Albertus MT Lt" panose="020E0502030304020304" pitchFamily="34" charset="0"/>
            </a:endParaRPr>
          </a:p>
          <a:p>
            <a:pPr marL="800100" lvl="1" indent="-342900" defTabSz="463550"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Albertus MT Lt" panose="020E0502030304020304" pitchFamily="34" charset="0"/>
              </a:rPr>
              <a:t>  ALTA Loan </a:t>
            </a:r>
            <a:r>
              <a:rPr lang="en-US" sz="2200" dirty="0">
                <a:latin typeface="Albertus MT Lt" panose="020E0502030304020304" pitchFamily="34" charset="0"/>
              </a:rPr>
              <a:t>Policy with </a:t>
            </a:r>
            <a:r>
              <a:rPr lang="en-US" sz="2200" dirty="0" smtClean="0">
                <a:latin typeface="Albertus MT Lt" panose="020E0502030304020304" pitchFamily="34" charset="0"/>
              </a:rPr>
              <a:t>Georgia Modifications </a:t>
            </a:r>
            <a:r>
              <a:rPr lang="en-US" sz="2200" dirty="0">
                <a:latin typeface="Albertus MT Lt" panose="020E0502030304020304" pitchFamily="34" charset="0"/>
              </a:rPr>
              <a:t>(6/17/06</a:t>
            </a:r>
            <a:r>
              <a:rPr lang="en-US" sz="2200" dirty="0" smtClean="0">
                <a:latin typeface="Albertus MT Lt" panose="020E0502030304020304" pitchFamily="34" charset="0"/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2200" dirty="0" smtClean="0">
              <a:latin typeface="Albertus MT Lt" panose="020E05020303040203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200" dirty="0">
                <a:latin typeface="Albertus MT Lt" panose="020E0502030304020304" pitchFamily="34" charset="0"/>
              </a:rPr>
              <a:t>	</a:t>
            </a:r>
            <a:r>
              <a:rPr lang="en-US" sz="2200" dirty="0" smtClean="0">
                <a:latin typeface="Albertus MT Lt" panose="020E0502030304020304" pitchFamily="34" charset="0"/>
              </a:rPr>
              <a:t>ALTA Short Form Residential Loan Policy with Georgia Modifications (6/17/07) </a:t>
            </a:r>
            <a:r>
              <a:rPr lang="en-US" sz="2400" dirty="0" smtClean="0">
                <a:latin typeface="Albertus MT Lt" panose="020E0502030304020304" pitchFamily="34" charset="0"/>
              </a:rPr>
              <a:t> </a:t>
            </a:r>
          </a:p>
          <a:p>
            <a:pPr>
              <a:lnSpc>
                <a:spcPct val="115000"/>
              </a:lnSpc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9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871" y="279932"/>
            <a:ext cx="11651602" cy="115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755" y="6154343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12" y="279932"/>
            <a:ext cx="9044950" cy="644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3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7533" y="3181049"/>
            <a:ext cx="9902222" cy="18796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Thank you for attending this Fifteen Minute University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2800" dirty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2800" dirty="0" smtClean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2800" dirty="0" smtClean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2800" dirty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800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QUESTIONS?  COMMENTS?  SUGGESTIONS? 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2800" dirty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800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Please email to:  Polly.Campbell@fnf.com</a:t>
            </a:r>
            <a:endParaRPr lang="en-US" sz="2800" dirty="0">
              <a:solidFill>
                <a:prstClr val="white"/>
              </a:solidFill>
              <a:latin typeface="Albertus MT Lt" panose="020E05020303040203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755" y="6154343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Picture 4" descr="H:\logo\FNTIC_K 1,2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012" y="293164"/>
            <a:ext cx="8066883" cy="1535636"/>
          </a:xfrm>
          <a:prstGeom prst="rect">
            <a:avLst/>
          </a:prstGeom>
          <a:solidFill>
            <a:srgbClr val="AFCDF4">
              <a:alpha val="0"/>
            </a:srgbClr>
          </a:solidFill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118" y="2465748"/>
            <a:ext cx="427976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6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859" y="287233"/>
            <a:ext cx="11852859" cy="382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>
                <a:latin typeface="Albertus MT Lt" panose="020E0502030304020304" pitchFamily="34" charset="0"/>
              </a:rPr>
              <a:t>Enhanced Coverage:</a:t>
            </a:r>
          </a:p>
          <a:p>
            <a:pPr marL="342900" indent="-342900">
              <a:buAutoNum type="arabicPeriod"/>
            </a:pPr>
            <a:endParaRPr lang="en-US" sz="2400" dirty="0" smtClean="0">
              <a:latin typeface="Albertus MT Lt" panose="020E0502030304020304" pitchFamily="34" charset="0"/>
            </a:endParaRPr>
          </a:p>
          <a:p>
            <a:pPr marL="342900" indent="-342900">
              <a:buAutoNum type="arabicPeriod"/>
            </a:pPr>
            <a:endParaRPr lang="en-US" sz="2400" dirty="0" smtClean="0">
              <a:latin typeface="Albertus MT Lt" panose="020E0502030304020304" pitchFamily="34" charset="0"/>
            </a:endParaRPr>
          </a:p>
          <a:p>
            <a:pPr marL="342900" indent="-342900">
              <a:buAutoNum type="arabicPeriod"/>
            </a:pPr>
            <a:endParaRPr lang="en-US" sz="2400" dirty="0">
              <a:latin typeface="Albertus MT Lt" panose="020E0502030304020304" pitchFamily="34" charset="0"/>
            </a:endParaRPr>
          </a:p>
          <a:p>
            <a:pPr marL="285750" lvl="0" indent="-53975"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prstClr val="white"/>
                </a:solidFill>
                <a:latin typeface="Albertus MT Lt" panose="020E0502030304020304" pitchFamily="34" charset="0"/>
              </a:rPr>
              <a:t>ALTA Homeowners Policy of Title Insurance One-to-Four Family Residence (02-03-10)</a:t>
            </a:r>
          </a:p>
          <a:p>
            <a:pPr marL="285750" lvl="1" indent="-53975">
              <a:buFont typeface="Wingdings" panose="05000000000000000000" pitchFamily="2" charset="2"/>
              <a:buChar char="v"/>
            </a:pPr>
            <a:endParaRPr lang="en-US" sz="2200" dirty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pPr marL="285750" lvl="0" indent="-53975"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prstClr val="white"/>
                </a:solidFill>
                <a:latin typeface="Albertus MT Lt" panose="020E0502030304020304" pitchFamily="34" charset="0"/>
              </a:rPr>
              <a:t>ALTA Expanded Residential Loan Policy with Georgia Modifications (07-26-10)</a:t>
            </a:r>
          </a:p>
          <a:p>
            <a:pPr lvl="1"/>
            <a:r>
              <a:rPr lang="en-US" sz="2400" dirty="0" smtClean="0">
                <a:latin typeface="Albertus MT Lt" panose="020E0502030304020304" pitchFamily="34" charset="0"/>
              </a:rPr>
              <a:t>  </a:t>
            </a:r>
          </a:p>
          <a:p>
            <a:pPr>
              <a:lnSpc>
                <a:spcPct val="115000"/>
              </a:lnSpc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9499" y="280431"/>
            <a:ext cx="11389216" cy="2380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>
                <a:latin typeface="Albertus MT Lt" panose="020E0502030304020304" pitchFamily="34" charset="0"/>
              </a:rPr>
              <a:t>Standard Coverage:</a:t>
            </a:r>
          </a:p>
          <a:p>
            <a:pPr marL="342900" indent="-342900">
              <a:buAutoNum type="arabicPeriod"/>
            </a:pPr>
            <a:endParaRPr lang="en-US" sz="2000" u="sng" dirty="0" smtClean="0">
              <a:latin typeface="Albertus MT Lt" panose="020E0502030304020304" pitchFamily="34" charset="0"/>
            </a:endParaRPr>
          </a:p>
          <a:p>
            <a:r>
              <a:rPr lang="en-US" sz="2000" u="sng" dirty="0" smtClean="0">
                <a:latin typeface="Albertus MT Lt" panose="020E0502030304020304" pitchFamily="34" charset="0"/>
              </a:rPr>
              <a:t>ALTA Owners Policy with Georgia Modifications (6/17/06)</a:t>
            </a:r>
            <a:r>
              <a:rPr lang="en-US" sz="2000" dirty="0" smtClean="0">
                <a:latin typeface="Albertus MT Lt" panose="020E0502030304020304" pitchFamily="34" charset="0"/>
              </a:rPr>
              <a:t> (“Long Form Owners”)	Jacket No 2730610	</a:t>
            </a:r>
            <a:endParaRPr lang="en-US" sz="2000" u="sng" dirty="0" smtClean="0">
              <a:latin typeface="Albertus MT Lt" panose="020E0502030304020304" pitchFamily="34" charset="0"/>
            </a:endParaRPr>
          </a:p>
          <a:p>
            <a:endParaRPr lang="en-US" dirty="0" smtClean="0"/>
          </a:p>
          <a:p>
            <a:r>
              <a:rPr lang="en-US" dirty="0" smtClean="0"/>
              <a:t>       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7075" y="1589092"/>
            <a:ext cx="90323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lbertus MT Lt" panose="020E0502030304020304" pitchFamily="34" charset="0"/>
              </a:rPr>
              <a:t>When can you use it?</a:t>
            </a:r>
          </a:p>
          <a:p>
            <a:endParaRPr lang="en-US" sz="2000" dirty="0" smtClean="0">
              <a:latin typeface="Albertus MT Lt" panose="020E05020303040203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Albertus MT Lt" panose="020E0502030304020304" pitchFamily="34" charset="0"/>
              </a:rPr>
              <a:t>“Universal” Policy - Can be used for all transactions</a:t>
            </a:r>
          </a:p>
          <a:p>
            <a:endParaRPr lang="en-US" sz="2000" dirty="0">
              <a:latin typeface="Albertus MT Lt" panose="020E05020303040203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007" y="1712667"/>
            <a:ext cx="3514748" cy="447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2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9499" y="280431"/>
            <a:ext cx="11389216" cy="96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     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0933" y="537425"/>
            <a:ext cx="116677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prstClr val="white"/>
                </a:solidFill>
                <a:latin typeface="Albertus MT Lt" panose="020E0502030304020304" pitchFamily="34" charset="0"/>
              </a:rPr>
              <a:t>ALTA Owners Policy with Georgia Modifications (6/17/06)</a:t>
            </a:r>
            <a:r>
              <a:rPr lang="en-US" sz="2000" dirty="0">
                <a:solidFill>
                  <a:prstClr val="white"/>
                </a:solidFill>
                <a:latin typeface="Albertus MT Lt" panose="020E0502030304020304" pitchFamily="34" charset="0"/>
              </a:rPr>
              <a:t> (“Long Form Owners”)	Jacket No 2730610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74" y="1916982"/>
            <a:ext cx="11317003" cy="359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2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08" y="101599"/>
            <a:ext cx="5052561" cy="66378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6400" y="554358"/>
            <a:ext cx="37253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prstClr val="white"/>
                </a:solidFill>
                <a:latin typeface="Albertus MT Lt" panose="020E0502030304020304" pitchFamily="34" charset="0"/>
              </a:rPr>
              <a:t>ALTA Owners Policy with Georgia Modifications (6/17/06</a:t>
            </a:r>
            <a:r>
              <a:rPr lang="en-US" sz="2000" u="sng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)</a:t>
            </a:r>
          </a:p>
          <a:p>
            <a:endParaRPr lang="en-US" sz="2000" u="sng" dirty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r>
              <a:rPr lang="en-US" sz="2000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(“</a:t>
            </a:r>
            <a:r>
              <a:rPr lang="en-US" sz="2000" dirty="0">
                <a:solidFill>
                  <a:prstClr val="white"/>
                </a:solidFill>
                <a:latin typeface="Albertus MT Lt" panose="020E0502030304020304" pitchFamily="34" charset="0"/>
              </a:rPr>
              <a:t>Long Form Owners”)	</a:t>
            </a:r>
            <a:endParaRPr lang="en-US" sz="2000" dirty="0" smtClean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endParaRPr lang="en-US" sz="2000" dirty="0" smtClean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r>
              <a:rPr lang="en-US" sz="2000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Jacket </a:t>
            </a:r>
            <a:r>
              <a:rPr lang="en-US" sz="2000" dirty="0">
                <a:solidFill>
                  <a:prstClr val="white"/>
                </a:solidFill>
                <a:latin typeface="Albertus MT Lt" panose="020E0502030304020304" pitchFamily="34" charset="0"/>
              </a:rPr>
              <a:t>No 2730610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2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828879" y="118533"/>
            <a:ext cx="144379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Schedule A and </a:t>
            </a:r>
          </a:p>
          <a:p>
            <a:r>
              <a:rPr lang="en-US" sz="1600" u="sng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Schedule B </a:t>
            </a:r>
          </a:p>
          <a:p>
            <a:endParaRPr lang="en-US" sz="1600" u="sng" dirty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r>
              <a:rPr lang="en-US" sz="1600" u="sng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ALTA </a:t>
            </a:r>
            <a:r>
              <a:rPr lang="en-US" sz="1600" u="sng" dirty="0">
                <a:solidFill>
                  <a:prstClr val="white"/>
                </a:solidFill>
                <a:latin typeface="Albertus MT Lt" panose="020E0502030304020304" pitchFamily="34" charset="0"/>
              </a:rPr>
              <a:t>Owners Policy with Georgia </a:t>
            </a:r>
            <a:r>
              <a:rPr lang="en-US" sz="1400" u="sng" dirty="0">
                <a:solidFill>
                  <a:prstClr val="white"/>
                </a:solidFill>
                <a:latin typeface="Albertus MT Lt" panose="020E0502030304020304" pitchFamily="34" charset="0"/>
              </a:rPr>
              <a:t>Modifications </a:t>
            </a:r>
            <a:r>
              <a:rPr lang="en-US" sz="1600" u="sng" dirty="0">
                <a:solidFill>
                  <a:prstClr val="white"/>
                </a:solidFill>
                <a:latin typeface="Albertus MT Lt" panose="020E0502030304020304" pitchFamily="34" charset="0"/>
              </a:rPr>
              <a:t>(6/17/06</a:t>
            </a:r>
            <a:r>
              <a:rPr lang="en-US" sz="1600" u="sng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)</a:t>
            </a:r>
          </a:p>
          <a:p>
            <a:endParaRPr lang="en-US" sz="800" u="sng" dirty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r>
              <a:rPr lang="en-US" sz="1600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(“</a:t>
            </a:r>
            <a:r>
              <a:rPr lang="en-US" sz="1600" dirty="0">
                <a:solidFill>
                  <a:prstClr val="white"/>
                </a:solidFill>
                <a:latin typeface="Albertus MT Lt" panose="020E0502030304020304" pitchFamily="34" charset="0"/>
              </a:rPr>
              <a:t>Long Form Owners</a:t>
            </a:r>
            <a:r>
              <a:rPr lang="en-US" sz="1600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”)</a:t>
            </a:r>
          </a:p>
          <a:p>
            <a:endParaRPr lang="en-US" sz="1600" dirty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endParaRPr lang="en-US" sz="1600" dirty="0" smtClean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endParaRPr lang="en-US" sz="1600" dirty="0" smtClean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endParaRPr lang="en-US" sz="1600" dirty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endParaRPr lang="en-US" sz="1600" dirty="0" smtClean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endParaRPr lang="en-US" sz="1600" dirty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endParaRPr lang="en-US" sz="1600" dirty="0" smtClean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endParaRPr lang="en-US" sz="1600" dirty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endParaRPr lang="en-US" sz="1600" dirty="0" smtClean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endParaRPr lang="en-US" sz="1600" dirty="0">
              <a:solidFill>
                <a:prstClr val="white"/>
              </a:solidFill>
              <a:latin typeface="Albertus MT Lt" panose="020E0502030304020304" pitchFamily="34" charset="0"/>
            </a:endParaRPr>
          </a:p>
          <a:p>
            <a:r>
              <a:rPr lang="en-US" sz="1600" dirty="0" smtClean="0">
                <a:solidFill>
                  <a:prstClr val="white"/>
                </a:solidFill>
                <a:latin typeface="Albertus MT Lt" panose="020E0502030304020304" pitchFamily="34" charset="0"/>
              </a:rPr>
              <a:t>Jacket </a:t>
            </a:r>
            <a:r>
              <a:rPr lang="en-US" sz="1600" dirty="0">
                <a:solidFill>
                  <a:prstClr val="white"/>
                </a:solidFill>
                <a:latin typeface="Albertus MT Lt" panose="020E0502030304020304" pitchFamily="34" charset="0"/>
              </a:rPr>
              <a:t>No 2730610</a:t>
            </a:r>
            <a:endParaRPr lang="en-US" sz="16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28" y="93133"/>
            <a:ext cx="5148215" cy="66548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933" y="71682"/>
            <a:ext cx="5223946" cy="671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7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1506</TotalTime>
  <Words>773</Words>
  <Application>Microsoft Office PowerPoint</Application>
  <PresentationFormat>Widescreen</PresentationFormat>
  <Paragraphs>324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Albertus MT Lt</vt:lpstr>
      <vt:lpstr>Bookman Old Style</vt:lpstr>
      <vt:lpstr>Calibri</vt:lpstr>
      <vt:lpstr>Century Gothic</vt:lpstr>
      <vt:lpstr>Georgia</vt:lpstr>
      <vt:lpstr>Times New Roman</vt:lpstr>
      <vt:lpstr>Wingdings</vt:lpstr>
      <vt:lpstr>Wingdings 3</vt:lpstr>
      <vt:lpstr>Slice</vt:lpstr>
      <vt:lpstr>             </vt:lpstr>
      <vt:lpstr>Policy Forms –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FNF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Forms -</dc:title>
  <dc:creator>Pollyann S. Campbell</dc:creator>
  <cp:lastModifiedBy>Pollyann S. Campbell</cp:lastModifiedBy>
  <cp:revision>76</cp:revision>
  <cp:lastPrinted>2016-09-12T22:11:58Z</cp:lastPrinted>
  <dcterms:created xsi:type="dcterms:W3CDTF">2016-09-12T13:42:48Z</dcterms:created>
  <dcterms:modified xsi:type="dcterms:W3CDTF">2016-09-14T20:28:23Z</dcterms:modified>
</cp:coreProperties>
</file>